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2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7" r:id="rId2"/>
    <p:sldId id="281" r:id="rId3"/>
    <p:sldId id="290" r:id="rId4"/>
    <p:sldId id="262" r:id="rId5"/>
    <p:sldId id="287" r:id="rId6"/>
    <p:sldId id="263" r:id="rId7"/>
    <p:sldId id="280" r:id="rId8"/>
    <p:sldId id="264" r:id="rId9"/>
    <p:sldId id="267" r:id="rId10"/>
    <p:sldId id="284" r:id="rId11"/>
    <p:sldId id="291" r:id="rId12"/>
    <p:sldId id="270" r:id="rId13"/>
    <p:sldId id="283" r:id="rId14"/>
    <p:sldId id="265" r:id="rId15"/>
    <p:sldId id="274" r:id="rId16"/>
    <p:sldId id="292" r:id="rId17"/>
    <p:sldId id="293" r:id="rId18"/>
    <p:sldId id="268" r:id="rId19"/>
    <p:sldId id="261" r:id="rId20"/>
    <p:sldId id="260" r:id="rId21"/>
    <p:sldId id="259" r:id="rId22"/>
    <p:sldId id="269" r:id="rId23"/>
    <p:sldId id="271" r:id="rId24"/>
    <p:sldId id="272" r:id="rId25"/>
    <p:sldId id="277" r:id="rId26"/>
    <p:sldId id="288" r:id="rId27"/>
    <p:sldId id="282" r:id="rId28"/>
    <p:sldId id="285" r:id="rId29"/>
    <p:sldId id="295" r:id="rId30"/>
    <p:sldId id="296" r:id="rId31"/>
    <p:sldId id="297" r:id="rId32"/>
    <p:sldId id="27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1" autoAdjust="0"/>
    <p:restoredTop sz="94645"/>
  </p:normalViewPr>
  <p:slideViewPr>
    <p:cSldViewPr snapToGrid="0">
      <p:cViewPr varScale="1">
        <p:scale>
          <a:sx n="140" d="100"/>
          <a:sy n="140" d="100"/>
        </p:scale>
        <p:origin x="224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FAA672-5365-6C4C-AEF6-B94D8DBACFA4}" type="datetimeFigureOut">
              <a:rPr lang="en-US" smtClean="0"/>
              <a:t>4/25/17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2C2DEA-B467-284B-90D2-1303C4D3C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188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C2DEA-B467-284B-90D2-1303C4D3C3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069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Swift normal for loop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C2DEA-B467-284B-90D2-1303C4D3C3A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684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Swift normal for loop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C2DEA-B467-284B-90D2-1303C4D3C3A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113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C2DEA-B467-284B-90D2-1303C4D3C3A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782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26843-E62A-884F-BB96-23316B0B3B08}" type="datetime1">
              <a:rPr lang="en-SG" smtClean="0"/>
              <a:t>25/4/17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94718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B51D9-A337-2A47-AA40-391A415CA47E}" type="datetime1">
              <a:rPr lang="en-SG" smtClean="0"/>
              <a:t>25/4/17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8441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984F1-33CB-F945-8F0D-4F3D815241B8}" type="datetime1">
              <a:rPr lang="en-SG" smtClean="0"/>
              <a:t>25/4/17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56889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604E4-9EB9-864A-9884-9B252CEE0914}" type="datetime1">
              <a:rPr lang="en-SG" smtClean="0"/>
              <a:t>25/4/17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31981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D3FBA-5AC4-E248-8BA7-9EE20D7B25B2}" type="datetime1">
              <a:rPr lang="en-SG" smtClean="0"/>
              <a:t>25/4/17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02851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68D-BE85-0844-AA82-960E02A442E4}" type="datetime1">
              <a:rPr lang="en-SG" smtClean="0"/>
              <a:t>25/4/17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39938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07294-A0FC-FF45-A697-68BF5B4AA371}" type="datetime1">
              <a:rPr lang="en-SG" smtClean="0"/>
              <a:t>25/4/17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43430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E15A2-6BBF-1A42-8601-3BEF5B8E2555}" type="datetime1">
              <a:rPr lang="en-SG" smtClean="0"/>
              <a:t>25/4/17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08986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2AD21-0ED1-9740-9BAA-D6BE3E24D0D9}" type="datetime1">
              <a:rPr lang="en-SG" smtClean="0"/>
              <a:t>25/4/17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35071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05F84-B4AD-5141-B7D0-C18E3A18619A}" type="datetime1">
              <a:rPr lang="en-SG" smtClean="0"/>
              <a:t>25/4/17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36825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8A862-8B7D-B148-9011-8DEACDA7AAEF}" type="datetime1">
              <a:rPr lang="en-SG" smtClean="0"/>
              <a:t>25/4/17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4763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8549A-0F64-E742-B4B6-2F6EA0171A60}" type="datetime1">
              <a:rPr lang="en-SG" smtClean="0"/>
              <a:t>25/4/17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22181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namelody" TargetMode="External"/><Relationship Id="rId4" Type="http://schemas.openxmlformats.org/officeDocument/2006/relationships/hyperlink" Target="https://github.com/yeokm1/distance-machine-locker" TargetMode="External"/><Relationship Id="rId5" Type="http://schemas.openxmlformats.org/officeDocument/2006/relationships/image" Target="../media/image1.jpg"/><Relationship Id="rId6" Type="http://schemas.openxmlformats.org/officeDocument/2006/relationships/image" Target="../media/image2.jpg"/><Relationship Id="rId7" Type="http://schemas.openxmlformats.org/officeDocument/2006/relationships/image" Target="../media/image3.png"/><Relationship Id="rId8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yeokm1@gmail.com)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gineers.sg/v/1275" TargetMode="External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yeokm1/SwiftSerial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tackoverflow.com/a/16368803" TargetMode="External"/><Relationship Id="rId3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tackoverflow.com/a/41279799" TargetMode="External"/><Relationship Id="rId3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4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alrightythen.de/2014/08/debugging-with-the-new-atmel-ice/" TargetMode="External"/><Relationship Id="rId4" Type="http://schemas.openxmlformats.org/officeDocument/2006/relationships/image" Target="../media/image33.jpg"/><Relationship Id="rId5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yeokm1/distance-machine-locker" TargetMode="External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2.jpg"/><Relationship Id="rId5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9.png"/><Relationship Id="rId5" Type="http://schemas.openxmlformats.org/officeDocument/2006/relationships/hyperlink" Target="http://education.rec.ri.cmu.edu/content/electronics/boe/ir_sensor/1.html" TargetMode="External"/><Relationship Id="rId6" Type="http://schemas.openxmlformats.org/officeDocument/2006/relationships/image" Target="../media/image1.jp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610" y="84160"/>
            <a:ext cx="9938657" cy="902063"/>
          </a:xfrm>
        </p:spPr>
        <p:txBody>
          <a:bodyPr>
            <a:noAutofit/>
          </a:bodyPr>
          <a:lstStyle/>
          <a:p>
            <a:r>
              <a:rPr lang="en-US" dirty="0"/>
              <a:t>Distance Machine Locker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804882"/>
            <a:ext cx="3259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iOS Dev Scout (25 Apr 2017)</a:t>
            </a:r>
          </a:p>
          <a:p>
            <a:r>
              <a:rPr lang="en-SG" dirty="0"/>
              <a:t>SP Digital Tech Talk (12 Jan 2017)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07697" y="5785716"/>
            <a:ext cx="51843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By: Yeo Kheng Meng (</a:t>
            </a:r>
            <a:r>
              <a:rPr lang="en-SG" dirty="0">
                <a:hlinkClick r:id="rId2"/>
              </a:rPr>
              <a:t>yeokm1@gmail.com)</a:t>
            </a:r>
            <a:r>
              <a:rPr lang="en-SG" dirty="0"/>
              <a:t> </a:t>
            </a:r>
          </a:p>
          <a:p>
            <a:r>
              <a:rPr lang="en-SG" dirty="0"/>
              <a:t>and </a:t>
            </a:r>
            <a:r>
              <a:rPr lang="en-SG" dirty="0" err="1"/>
              <a:t>Vina</a:t>
            </a:r>
            <a:r>
              <a:rPr lang="en-SG" dirty="0"/>
              <a:t> </a:t>
            </a:r>
            <a:r>
              <a:rPr lang="en-SG" dirty="0" err="1"/>
              <a:t>Rianti</a:t>
            </a:r>
            <a:r>
              <a:rPr lang="en-SG" dirty="0"/>
              <a:t> (</a:t>
            </a:r>
            <a:r>
              <a:rPr lang="en-SG" dirty="0">
                <a:hlinkClick r:id="rId3"/>
              </a:rPr>
              <a:t>https://github.com/vinamelody</a:t>
            </a:r>
            <a:r>
              <a:rPr lang="en-SG" dirty="0"/>
              <a:t>)</a:t>
            </a:r>
          </a:p>
          <a:p>
            <a:r>
              <a:rPr lang="en-SG" dirty="0">
                <a:hlinkClick r:id="rId4"/>
              </a:rPr>
              <a:t>https://github.com/yeokm1/distance-machine-locker</a:t>
            </a:r>
            <a:endParaRPr lang="en-S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14DB-F3E5-8D4A-A848-656B5DE78AA5}" type="slidenum">
              <a:rPr lang="en-US" smtClean="0"/>
              <a:t>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4" y="1070384"/>
            <a:ext cx="6652879" cy="17578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4" y="2996580"/>
            <a:ext cx="3017913" cy="20786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167" y="1070384"/>
            <a:ext cx="4788454" cy="40048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468" y="2996580"/>
            <a:ext cx="3753611" cy="207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79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130" y="146464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Alternative sensor 1: Passive IR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130" y="44164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Range 7m</a:t>
            </a:r>
          </a:p>
          <a:p>
            <a:r>
              <a:rPr lang="en-US" dirty="0"/>
              <a:t>Can only detect presence</a:t>
            </a:r>
          </a:p>
          <a:p>
            <a:r>
              <a:rPr lang="en-US" dirty="0"/>
              <a:t>Higher error rate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10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31" y="1733501"/>
            <a:ext cx="6510337" cy="209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4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074" y="0"/>
            <a:ext cx="10515600" cy="1159565"/>
          </a:xfrm>
        </p:spPr>
        <p:txBody>
          <a:bodyPr>
            <a:normAutofit/>
          </a:bodyPr>
          <a:lstStyle/>
          <a:p>
            <a:r>
              <a:rPr lang="en-US" sz="6000" dirty="0"/>
              <a:t>Alternative sensor 2:  Ultrasonic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15948"/>
            <a:ext cx="10515600" cy="1161014"/>
          </a:xfrm>
        </p:spPr>
        <p:txBody>
          <a:bodyPr>
            <a:normAutofit/>
          </a:bodyPr>
          <a:lstStyle/>
          <a:p>
            <a:r>
              <a:rPr lang="en-US" dirty="0"/>
              <a:t>2cm to 4m</a:t>
            </a:r>
          </a:p>
          <a:p>
            <a:r>
              <a:rPr lang="en-US" dirty="0"/>
              <a:t>“Noisy” results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11</a:t>
            </a:fld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58" y="1448352"/>
            <a:ext cx="4746624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17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135"/>
            <a:ext cx="10515600" cy="1260214"/>
          </a:xfrm>
        </p:spPr>
        <p:txBody>
          <a:bodyPr>
            <a:normAutofit/>
          </a:bodyPr>
          <a:lstStyle/>
          <a:p>
            <a:r>
              <a:rPr lang="en-US" sz="6000" dirty="0"/>
              <a:t>Putting them all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602" y="5617885"/>
            <a:ext cx="10515600" cy="1014753"/>
          </a:xfrm>
        </p:spPr>
        <p:txBody>
          <a:bodyPr/>
          <a:lstStyle/>
          <a:p>
            <a:r>
              <a:rPr lang="en-US" dirty="0"/>
              <a:t>Arduino Uno in casing meant for Mega 2560</a:t>
            </a:r>
          </a:p>
          <a:p>
            <a:r>
              <a:rPr lang="en-US" dirty="0">
                <a:solidFill>
                  <a:srgbClr val="FF0000"/>
                </a:solidFill>
              </a:rPr>
              <a:t>Mounting-hole compatible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12</a:t>
            </a:fld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65618"/>
            <a:ext cx="3839031" cy="20522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857" y="1043975"/>
            <a:ext cx="3033486" cy="22751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26584" y="1996866"/>
            <a:ext cx="137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Arduino Uno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982200" y="4407085"/>
            <a:ext cx="2036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Arduino Mega 2560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02" y="1587315"/>
            <a:ext cx="5425277" cy="300443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540096" y="1754718"/>
            <a:ext cx="238539" cy="24877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/>
          <p:cNvSpPr/>
          <p:nvPr/>
        </p:nvSpPr>
        <p:spPr>
          <a:xfrm>
            <a:off x="6811616" y="1247854"/>
            <a:ext cx="238539" cy="24877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/>
          <p:cNvSpPr/>
          <p:nvPr/>
        </p:nvSpPr>
        <p:spPr>
          <a:xfrm>
            <a:off x="6765234" y="2871932"/>
            <a:ext cx="238539" cy="24877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/>
          <p:cNvSpPr/>
          <p:nvPr/>
        </p:nvSpPr>
        <p:spPr>
          <a:xfrm>
            <a:off x="8517834" y="2700983"/>
            <a:ext cx="238539" cy="24877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/>
          <p:cNvSpPr/>
          <p:nvPr/>
        </p:nvSpPr>
        <p:spPr>
          <a:xfrm>
            <a:off x="8513592" y="4155440"/>
            <a:ext cx="238539" cy="24877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/>
          <p:cNvSpPr/>
          <p:nvPr/>
        </p:nvSpPr>
        <p:spPr>
          <a:xfrm>
            <a:off x="6785112" y="3648576"/>
            <a:ext cx="238539" cy="24877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/>
          <p:cNvSpPr/>
          <p:nvPr/>
        </p:nvSpPr>
        <p:spPr>
          <a:xfrm>
            <a:off x="6738730" y="5272654"/>
            <a:ext cx="238539" cy="24877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/>
          <p:cNvSpPr/>
          <p:nvPr/>
        </p:nvSpPr>
        <p:spPr>
          <a:xfrm>
            <a:off x="8491330" y="5101705"/>
            <a:ext cx="238539" cy="24877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9112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425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Arduino firmware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425" y="1847850"/>
            <a:ext cx="10515600" cy="4351338"/>
          </a:xfrm>
        </p:spPr>
        <p:txBody>
          <a:bodyPr/>
          <a:lstStyle/>
          <a:p>
            <a:r>
              <a:rPr lang="en-US" dirty="0"/>
              <a:t>Arduino IDE</a:t>
            </a:r>
          </a:p>
          <a:p>
            <a:r>
              <a:rPr lang="en-US" dirty="0"/>
              <a:t>Prints cm distance via USB Serial 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13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157" y="0"/>
            <a:ext cx="4633543" cy="635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2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33" y="79181"/>
            <a:ext cx="10515600" cy="969119"/>
          </a:xfrm>
        </p:spPr>
        <p:txBody>
          <a:bodyPr>
            <a:normAutofit/>
          </a:bodyPr>
          <a:lstStyle/>
          <a:p>
            <a:r>
              <a:rPr lang="en-SG" sz="6000" dirty="0"/>
              <a:t>Host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227" y="4219761"/>
            <a:ext cx="10515600" cy="3064045"/>
          </a:xfrm>
        </p:spPr>
        <p:txBody>
          <a:bodyPr/>
          <a:lstStyle/>
          <a:p>
            <a:r>
              <a:rPr lang="en-SG" dirty="0"/>
              <a:t>Swift 3 </a:t>
            </a:r>
            <a:r>
              <a:rPr lang="en-SG" dirty="0" err="1"/>
              <a:t>Menubar</a:t>
            </a:r>
            <a:r>
              <a:rPr lang="en-SG" dirty="0"/>
              <a:t> app</a:t>
            </a:r>
          </a:p>
          <a:p>
            <a:r>
              <a:rPr lang="en-SG" dirty="0"/>
              <a:t>Receives Data from USB-Serial Port</a:t>
            </a:r>
          </a:p>
          <a:p>
            <a:r>
              <a:rPr lang="en-SG" dirty="0"/>
              <a:t>Locks machine on threshold reached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14</a:t>
            </a:fld>
            <a:endParaRPr lang="en-S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452" y="3710853"/>
            <a:ext cx="3381375" cy="28280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467" y="1169602"/>
            <a:ext cx="4334647" cy="23051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33" y="1155681"/>
            <a:ext cx="4416692" cy="2445897"/>
          </a:xfrm>
          <a:prstGeom prst="rect">
            <a:avLst/>
          </a:prstGeom>
        </p:spPr>
      </p:pic>
      <p:sp>
        <p:nvSpPr>
          <p:cNvPr id="10" name="Arrow: Right 9"/>
          <p:cNvSpPr/>
          <p:nvPr/>
        </p:nvSpPr>
        <p:spPr>
          <a:xfrm>
            <a:off x="5152433" y="2238814"/>
            <a:ext cx="1212783" cy="7315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/>
          <p:cNvSpPr txBox="1"/>
          <p:nvPr/>
        </p:nvSpPr>
        <p:spPr>
          <a:xfrm>
            <a:off x="4894673" y="1465423"/>
            <a:ext cx="1783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Distance (cm) via</a:t>
            </a:r>
          </a:p>
          <a:p>
            <a:r>
              <a:rPr lang="en-SG" dirty="0"/>
              <a:t>USB-Serial</a:t>
            </a:r>
          </a:p>
        </p:txBody>
      </p:sp>
    </p:spTree>
    <p:extLst>
      <p:ext uri="{BB962C8B-B14F-4D97-AF65-F5344CB8AC3E}">
        <p14:creationId xmlns:p14="http://schemas.microsoft.com/office/powerpoint/2010/main" val="160102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037" y="0"/>
            <a:ext cx="10515600" cy="913880"/>
          </a:xfrm>
        </p:spPr>
        <p:txBody>
          <a:bodyPr>
            <a:noAutofit/>
          </a:bodyPr>
          <a:lstStyle/>
          <a:p>
            <a:r>
              <a:rPr lang="en-SG" sz="6000" dirty="0"/>
              <a:t>About the </a:t>
            </a:r>
            <a:r>
              <a:rPr lang="en-SG" sz="6000" dirty="0" err="1"/>
              <a:t>Menubar</a:t>
            </a:r>
            <a:r>
              <a:rPr lang="en-SG" sz="6000" dirty="0"/>
              <a:t> app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103" y="5475419"/>
            <a:ext cx="10949763" cy="1246056"/>
          </a:xfrm>
        </p:spPr>
        <p:txBody>
          <a:bodyPr>
            <a:normAutofit lnSpcReduction="10000"/>
          </a:bodyPr>
          <a:lstStyle/>
          <a:p>
            <a:r>
              <a:rPr lang="en-SG" dirty="0" err="1"/>
              <a:t>Menubar</a:t>
            </a:r>
            <a:r>
              <a:rPr lang="en-SG" dirty="0"/>
              <a:t> app (</a:t>
            </a:r>
            <a:r>
              <a:rPr lang="en-SG" dirty="0" err="1"/>
              <a:t>MainMenu.xib</a:t>
            </a:r>
            <a:r>
              <a:rPr lang="en-SG" dirty="0"/>
              <a:t>, </a:t>
            </a:r>
            <a:r>
              <a:rPr lang="en-SG" dirty="0" err="1"/>
              <a:t>MenuController.swift</a:t>
            </a:r>
            <a:r>
              <a:rPr lang="en-SG" dirty="0"/>
              <a:t>)</a:t>
            </a:r>
          </a:p>
          <a:p>
            <a:pPr lvl="1"/>
            <a:r>
              <a:rPr lang="en-SG" dirty="0"/>
              <a:t>No Main Window, dock icon</a:t>
            </a:r>
          </a:p>
          <a:p>
            <a:pPr lvl="1"/>
            <a:r>
              <a:rPr lang="en-SG" dirty="0"/>
              <a:t>No Storyboards, just a single </a:t>
            </a:r>
            <a:r>
              <a:rPr lang="en-SG" dirty="0" err="1"/>
              <a:t>xib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15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32" y="902899"/>
            <a:ext cx="8086068" cy="457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87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" y="119592"/>
            <a:ext cx="11868912" cy="1325563"/>
          </a:xfrm>
        </p:spPr>
        <p:txBody>
          <a:bodyPr>
            <a:noAutofit/>
          </a:bodyPr>
          <a:lstStyle/>
          <a:p>
            <a:r>
              <a:rPr lang="en-SG" sz="5400" dirty="0"/>
              <a:t>About the app: Serial Port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037" y="5037667"/>
            <a:ext cx="10949763" cy="1139296"/>
          </a:xfrm>
        </p:spPr>
        <p:txBody>
          <a:bodyPr>
            <a:normAutofit fontScale="85000" lnSpcReduction="20000"/>
          </a:bodyPr>
          <a:lstStyle/>
          <a:p>
            <a:r>
              <a:rPr lang="en-SG" dirty="0"/>
              <a:t>Uses </a:t>
            </a:r>
            <a:r>
              <a:rPr lang="en-SG" dirty="0" err="1"/>
              <a:t>SwiftSerial</a:t>
            </a:r>
            <a:r>
              <a:rPr lang="en-SG" dirty="0"/>
              <a:t> library written by yours truly</a:t>
            </a:r>
          </a:p>
          <a:p>
            <a:r>
              <a:rPr lang="en-SG" dirty="0">
                <a:hlinkClick r:id="rId2"/>
              </a:rPr>
              <a:t>https://github.com/yeokm1/SwiftSerial</a:t>
            </a:r>
            <a:endParaRPr lang="en-SG" dirty="0"/>
          </a:p>
          <a:p>
            <a:r>
              <a:rPr lang="en-SG" dirty="0">
                <a:hlinkClick r:id="rId3"/>
              </a:rPr>
              <a:t>https://engineers.sg/v/1275</a:t>
            </a:r>
            <a:endParaRPr lang="en-SG" dirty="0"/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16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612" y="1141825"/>
            <a:ext cx="5577054" cy="47426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37" y="1445155"/>
            <a:ext cx="5709328" cy="301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48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53386"/>
            <a:ext cx="10515600" cy="1024923"/>
          </a:xfrm>
        </p:spPr>
        <p:txBody>
          <a:bodyPr>
            <a:normAutofit/>
          </a:bodyPr>
          <a:lstStyle/>
          <a:p>
            <a:r>
              <a:rPr lang="en-SG" sz="6000" dirty="0"/>
              <a:t>About the app: Locking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212" y="3562349"/>
            <a:ext cx="11804060" cy="2976563"/>
          </a:xfrm>
        </p:spPr>
        <p:txBody>
          <a:bodyPr>
            <a:normAutofit/>
          </a:bodyPr>
          <a:lstStyle/>
          <a:p>
            <a:endParaRPr lang="en-SG" dirty="0"/>
          </a:p>
          <a:p>
            <a:r>
              <a:rPr lang="en-SG" dirty="0"/>
              <a:t>Lock screen (</a:t>
            </a:r>
            <a:r>
              <a:rPr lang="en-SG" dirty="0" err="1"/>
              <a:t>Locking.swift</a:t>
            </a:r>
            <a:r>
              <a:rPr lang="en-SG" dirty="0"/>
              <a:t>)</a:t>
            </a:r>
          </a:p>
          <a:p>
            <a:r>
              <a:rPr lang="en-SG" dirty="0"/>
              <a:t>Use </a:t>
            </a:r>
            <a:r>
              <a:rPr lang="en-SG" dirty="0" err="1"/>
              <a:t>IOKit</a:t>
            </a:r>
            <a:r>
              <a:rPr lang="en-SG" dirty="0"/>
              <a:t> </a:t>
            </a:r>
            <a:r>
              <a:rPr lang="en-SG" sz="2300" dirty="0"/>
              <a:t>(suggested by </a:t>
            </a:r>
            <a:r>
              <a:rPr lang="en-SG" sz="2300" dirty="0">
                <a:hlinkClick r:id="rId2"/>
              </a:rPr>
              <a:t>http://stackoverflow.com/a/16368803</a:t>
            </a:r>
            <a:r>
              <a:rPr lang="en-SG" sz="2300" dirty="0"/>
              <a:t> )</a:t>
            </a:r>
            <a:endParaRPr lang="en-SG" dirty="0"/>
          </a:p>
          <a:p>
            <a:r>
              <a:rPr lang="en-SG" dirty="0" err="1"/>
              <a:t>CGSession</a:t>
            </a:r>
            <a:r>
              <a:rPr lang="en-SG" dirty="0"/>
              <a:t> –suspend hides notification</a:t>
            </a:r>
          </a:p>
          <a:p>
            <a:pPr lvl="1"/>
            <a:r>
              <a:rPr lang="en-SG" sz="2000" dirty="0"/>
              <a:t>/System/Library/</a:t>
            </a:r>
            <a:r>
              <a:rPr lang="en-SG" sz="2000" dirty="0" err="1"/>
              <a:t>CoreServices</a:t>
            </a:r>
            <a:r>
              <a:rPr lang="en-SG" sz="2000" dirty="0"/>
              <a:t>/Menu Extras/</a:t>
            </a:r>
            <a:r>
              <a:rPr lang="en-SG" sz="2000" dirty="0" err="1"/>
              <a:t>User.menu</a:t>
            </a:r>
            <a:r>
              <a:rPr lang="en-SG" sz="2000" dirty="0"/>
              <a:t>/Contents/Resources/</a:t>
            </a:r>
            <a:r>
              <a:rPr lang="en-SG" sz="2000" dirty="0" err="1"/>
              <a:t>CGSession</a:t>
            </a:r>
            <a:r>
              <a:rPr lang="en-SG" sz="2000" dirty="0"/>
              <a:t> </a:t>
            </a:r>
            <a:r>
              <a:rPr lang="mr-IN" sz="2000" dirty="0"/>
              <a:t>–</a:t>
            </a:r>
            <a:r>
              <a:rPr lang="en-SG" sz="2000" dirty="0"/>
              <a:t>suspend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17</a:t>
            </a:fld>
            <a:endParaRPr lang="en-S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11" y="1408641"/>
            <a:ext cx="11098696" cy="192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615585"/>
            <a:ext cx="11222406" cy="1325563"/>
          </a:xfrm>
        </p:spPr>
        <p:txBody>
          <a:bodyPr>
            <a:noAutofit/>
          </a:bodyPr>
          <a:lstStyle/>
          <a:p>
            <a:r>
              <a:rPr lang="en-US" sz="4800" dirty="0"/>
              <a:t>Potential Hacking and Defensive Strategies?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8495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678"/>
            <a:ext cx="10515600" cy="1143001"/>
          </a:xfrm>
        </p:spPr>
        <p:txBody>
          <a:bodyPr/>
          <a:lstStyle/>
          <a:p>
            <a:r>
              <a:rPr lang="en-SG" dirty="0"/>
              <a:t>Hack 1: Disconnecting device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358" y="1162011"/>
            <a:ext cx="10515600" cy="5489796"/>
          </a:xfrm>
        </p:spPr>
        <p:txBody>
          <a:bodyPr>
            <a:normAutofit/>
          </a:bodyPr>
          <a:lstStyle/>
          <a:p>
            <a:r>
              <a:rPr lang="en-SG" dirty="0"/>
              <a:t>Defence:</a:t>
            </a:r>
          </a:p>
          <a:p>
            <a:pPr lvl="1"/>
            <a:r>
              <a:rPr lang="en-SG" dirty="0"/>
              <a:t>Lock machine immediately</a:t>
            </a:r>
          </a:p>
          <a:p>
            <a:pPr lvl="1"/>
            <a:r>
              <a:rPr lang="en-SG" dirty="0"/>
              <a:t>Issue system notification</a:t>
            </a:r>
          </a:p>
          <a:p>
            <a:pPr lvl="1"/>
            <a:r>
              <a:rPr lang="en-SG" dirty="0"/>
              <a:t>Detect device disconnect: </a:t>
            </a:r>
            <a:r>
              <a:rPr lang="en-SG" dirty="0" err="1"/>
              <a:t>USBWatcher.swift</a:t>
            </a:r>
            <a:r>
              <a:rPr lang="en-SG" dirty="0"/>
              <a:t> hooks to </a:t>
            </a:r>
            <a:r>
              <a:rPr lang="en-SG" dirty="0" err="1"/>
              <a:t>IOKit</a:t>
            </a:r>
            <a:endParaRPr lang="en-SG" dirty="0"/>
          </a:p>
          <a:p>
            <a:pPr lvl="1"/>
            <a:r>
              <a:rPr lang="en-SG" dirty="0">
                <a:hlinkClick r:id="rId2"/>
              </a:rPr>
              <a:t>http://</a:t>
            </a:r>
            <a:r>
              <a:rPr lang="en-SG" dirty="0" smtClean="0">
                <a:hlinkClick r:id="rId2"/>
              </a:rPr>
              <a:t>stackoverflow.com/a/41279799</a:t>
            </a:r>
            <a:endParaRPr lang="en-SG" dirty="0" smtClean="0"/>
          </a:p>
          <a:p>
            <a:pPr lvl="1"/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r>
              <a:rPr lang="en-SG" dirty="0"/>
              <a:t>Auto-reconnection when device is plugged 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19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77" y="3359428"/>
            <a:ext cx="5940444" cy="175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1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Problem?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838" y="1503958"/>
            <a:ext cx="10515600" cy="4351338"/>
          </a:xfrm>
        </p:spPr>
        <p:txBody>
          <a:bodyPr/>
          <a:lstStyle/>
          <a:p>
            <a:r>
              <a:rPr lang="en-SG" dirty="0">
                <a:solidFill>
                  <a:srgbClr val="FF0000"/>
                </a:solidFill>
              </a:rPr>
              <a:t>Red Team </a:t>
            </a:r>
          </a:p>
          <a:p>
            <a:r>
              <a:rPr lang="en-SG" dirty="0"/>
              <a:t>+ unlocked machines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2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4" y="3951963"/>
            <a:ext cx="1201656" cy="1201656"/>
          </a:xfrm>
          <a:prstGeom prst="rect">
            <a:avLst/>
          </a:prstGeom>
        </p:spPr>
      </p:pic>
      <p:sp>
        <p:nvSpPr>
          <p:cNvPr id="6" name="Arrow: Right 5"/>
          <p:cNvSpPr/>
          <p:nvPr/>
        </p:nvSpPr>
        <p:spPr>
          <a:xfrm rot="5400000">
            <a:off x="891217" y="2982624"/>
            <a:ext cx="845507" cy="57619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520" y="3764945"/>
            <a:ext cx="3209156" cy="16989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758" y="456316"/>
            <a:ext cx="4338876" cy="5628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555" y="1195749"/>
            <a:ext cx="3002070" cy="2251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62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42" y="161926"/>
            <a:ext cx="11107057" cy="835602"/>
          </a:xfrm>
        </p:spPr>
        <p:txBody>
          <a:bodyPr>
            <a:normAutofit/>
          </a:bodyPr>
          <a:lstStyle/>
          <a:p>
            <a:r>
              <a:rPr lang="en-SG" sz="4000" dirty="0"/>
              <a:t>Hack 2: Tamper hardware to provide incorrect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808" y="1137886"/>
            <a:ext cx="10515600" cy="4351338"/>
          </a:xfrm>
        </p:spPr>
        <p:txBody>
          <a:bodyPr/>
          <a:lstStyle/>
          <a:p>
            <a:r>
              <a:rPr lang="en-SG" dirty="0"/>
              <a:t>Defence: Vigilant monitoring of distance values on menu bar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20</a:t>
            </a:fld>
            <a:endParaRPr lang="en-S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915" y="2151529"/>
            <a:ext cx="4763386" cy="398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58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249" y="160337"/>
            <a:ext cx="11084490" cy="873333"/>
          </a:xfrm>
        </p:spPr>
        <p:txBody>
          <a:bodyPr>
            <a:normAutofit/>
          </a:bodyPr>
          <a:lstStyle/>
          <a:p>
            <a:r>
              <a:rPr lang="en-SG" sz="4000" dirty="0"/>
              <a:t>Hack 3: Reprogramming with malicious firmware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805" y="1239904"/>
            <a:ext cx="10752551" cy="4059928"/>
          </a:xfrm>
        </p:spPr>
        <p:txBody>
          <a:bodyPr/>
          <a:lstStyle/>
          <a:p>
            <a:r>
              <a:rPr lang="en-SG" dirty="0"/>
              <a:t>Defence: Reprogram Arduino before using it</a:t>
            </a:r>
          </a:p>
          <a:p>
            <a:pPr lvl="1"/>
            <a:r>
              <a:rPr lang="en-SG" dirty="0"/>
              <a:t>Mac App contains hex (firmware) file exported from Arduino IDE </a:t>
            </a:r>
          </a:p>
          <a:p>
            <a:pPr lvl="1"/>
            <a:r>
              <a:rPr lang="en-SG" dirty="0"/>
              <a:t>Flashes hex file with </a:t>
            </a:r>
            <a:r>
              <a:rPr lang="en-SG" i="1" dirty="0" err="1"/>
              <a:t>avrdude</a:t>
            </a:r>
            <a:r>
              <a:rPr lang="en-SG" dirty="0"/>
              <a:t> within </a:t>
            </a:r>
            <a:r>
              <a:rPr lang="en-SG" dirty="0" err="1"/>
              <a:t>Arduino.app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21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44" y="5299832"/>
            <a:ext cx="4876934" cy="14216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17815" y="2974182"/>
            <a:ext cx="2168452" cy="1749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Mac App</a:t>
            </a:r>
          </a:p>
        </p:txBody>
      </p:sp>
      <p:sp>
        <p:nvSpPr>
          <p:cNvPr id="8" name="Rectangle 7"/>
          <p:cNvSpPr/>
          <p:nvPr/>
        </p:nvSpPr>
        <p:spPr>
          <a:xfrm>
            <a:off x="4475854" y="2974182"/>
            <a:ext cx="2168452" cy="17568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 err="1"/>
              <a:t>Arduino.app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812194" y="4174644"/>
            <a:ext cx="1495771" cy="4619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avrdude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54155" y="4348369"/>
            <a:ext cx="1495771" cy="28823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firmware.hex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2603254" y="4240695"/>
            <a:ext cx="2074764" cy="47707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211" y="2758766"/>
            <a:ext cx="3984618" cy="2206621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6442141" y="4167085"/>
            <a:ext cx="1389894" cy="47707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5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970" y="365125"/>
            <a:ext cx="10515600" cy="1325563"/>
          </a:xfrm>
        </p:spPr>
        <p:txBody>
          <a:bodyPr/>
          <a:lstStyle/>
          <a:p>
            <a:r>
              <a:rPr lang="en-US" dirty="0"/>
              <a:t>A possible “undetectable” hacking strategy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970" y="1847850"/>
            <a:ext cx="10836729" cy="4351338"/>
          </a:xfrm>
        </p:spPr>
        <p:txBody>
          <a:bodyPr/>
          <a:lstStyle/>
          <a:p>
            <a:r>
              <a:rPr lang="en-US" dirty="0"/>
              <a:t>Overwrite the Arduino bootloader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21662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156" y="205599"/>
            <a:ext cx="10515600" cy="853641"/>
          </a:xfrm>
        </p:spPr>
        <p:txBody>
          <a:bodyPr/>
          <a:lstStyle/>
          <a:p>
            <a:r>
              <a:rPr lang="en-US" dirty="0"/>
              <a:t>Typical Arduino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0473" y="1532126"/>
            <a:ext cx="6013566" cy="4351338"/>
          </a:xfrm>
        </p:spPr>
        <p:txBody>
          <a:bodyPr/>
          <a:lstStyle/>
          <a:p>
            <a:r>
              <a:rPr lang="en-US" dirty="0"/>
              <a:t>Arduino IDE</a:t>
            </a:r>
          </a:p>
          <a:p>
            <a:r>
              <a:rPr lang="en-US" dirty="0"/>
              <a:t>USB cable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23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56" y="1218767"/>
            <a:ext cx="5143981" cy="532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79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0" y="2251072"/>
            <a:ext cx="4938412" cy="38025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316" y="155457"/>
            <a:ext cx="10515600" cy="819029"/>
          </a:xfrm>
        </p:spPr>
        <p:txBody>
          <a:bodyPr/>
          <a:lstStyle/>
          <a:p>
            <a:r>
              <a:rPr lang="en-US" dirty="0"/>
              <a:t>Microcontroller programming the actual way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316" y="1305292"/>
            <a:ext cx="10515600" cy="4351338"/>
          </a:xfrm>
        </p:spPr>
        <p:txBody>
          <a:bodyPr/>
          <a:lstStyle/>
          <a:p>
            <a:r>
              <a:rPr lang="en-US" dirty="0"/>
              <a:t>Using dedicated programmers with ICSP port</a:t>
            </a:r>
          </a:p>
          <a:p>
            <a:r>
              <a:rPr lang="en-US" dirty="0"/>
              <a:t>ICSP – In-circuit system programmer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24</a:t>
            </a:fld>
            <a:endParaRPr lang="en-SG" dirty="0"/>
          </a:p>
        </p:txBody>
      </p:sp>
      <p:sp>
        <p:nvSpPr>
          <p:cNvPr id="5" name="TextBox 4"/>
          <p:cNvSpPr txBox="1"/>
          <p:nvPr/>
        </p:nvSpPr>
        <p:spPr>
          <a:xfrm>
            <a:off x="372638" y="5987436"/>
            <a:ext cx="62693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Image sources: </a:t>
            </a:r>
          </a:p>
          <a:p>
            <a:r>
              <a:rPr lang="en-SG" sz="1600" dirty="0">
                <a:hlinkClick r:id="rId3"/>
              </a:rPr>
              <a:t>http://www.atmel.com/tools/atatmel-ice.aspx</a:t>
            </a:r>
          </a:p>
          <a:p>
            <a:r>
              <a:rPr lang="en-SG" sz="1600" dirty="0">
                <a:hlinkClick r:id="rId3"/>
              </a:rPr>
              <a:t>http://blog.alrightythen.de/2014/08/debugging-with-the-new-atmel-ice/</a:t>
            </a:r>
            <a:endParaRPr lang="en-SG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847" y="1390419"/>
            <a:ext cx="3048897" cy="48329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841" y="3201870"/>
            <a:ext cx="3148805" cy="24088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22480" y="421681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/>
              <a:t>+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05979" y="4098813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470685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What is an Arduino bootloader?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4363"/>
            <a:ext cx="11157065" cy="4351338"/>
          </a:xfrm>
        </p:spPr>
        <p:txBody>
          <a:bodyPr/>
          <a:lstStyle/>
          <a:p>
            <a:r>
              <a:rPr lang="en-SG" dirty="0"/>
              <a:t>Allows Arduino IDE to program Arduino board via USB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25</a:t>
            </a:fld>
            <a:endParaRPr lang="en-S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803" y="2648056"/>
            <a:ext cx="4785360" cy="384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61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0188" y="2744340"/>
            <a:ext cx="2775012" cy="1325563"/>
          </a:xfrm>
        </p:spPr>
        <p:txBody>
          <a:bodyPr/>
          <a:lstStyle/>
          <a:p>
            <a:r>
              <a:rPr lang="en-US" dirty="0" err="1"/>
              <a:t>Vina</a:t>
            </a:r>
            <a:r>
              <a:rPr lang="en-US" dirty="0"/>
              <a:t> </a:t>
            </a:r>
            <a:r>
              <a:rPr lang="en-US" dirty="0" err="1"/>
              <a:t>Rianti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0067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826" y="267471"/>
            <a:ext cx="10515600" cy="1325563"/>
          </a:xfrm>
        </p:spPr>
        <p:txBody>
          <a:bodyPr/>
          <a:lstStyle/>
          <a:p>
            <a:r>
              <a:rPr lang="en-US" dirty="0"/>
              <a:t>Key learnings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826" y="1847850"/>
            <a:ext cx="6778841" cy="4351338"/>
          </a:xfrm>
        </p:spPr>
        <p:txBody>
          <a:bodyPr>
            <a:normAutofit/>
          </a:bodyPr>
          <a:lstStyle/>
          <a:p>
            <a:r>
              <a:rPr lang="en-US" dirty="0"/>
              <a:t>Experience turns into idea (or request) on how to make it better</a:t>
            </a:r>
          </a:p>
          <a:p>
            <a:pPr lvl="1"/>
            <a:r>
              <a:rPr lang="en-US" dirty="0"/>
              <a:t>Distance options too </a:t>
            </a:r>
            <a:r>
              <a:rPr lang="en-US" dirty="0" smtClean="0"/>
              <a:t>long (10 to 80)</a:t>
            </a:r>
            <a:endParaRPr lang="en-US" dirty="0"/>
          </a:p>
          <a:p>
            <a:pPr lvl="1"/>
            <a:r>
              <a:rPr lang="en-US" dirty="0"/>
              <a:t>Don’t lock my machine immediately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27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019" y="0"/>
            <a:ext cx="2370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1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777543" y="4978400"/>
            <a:ext cx="457200" cy="1668944"/>
          </a:xfrm>
        </p:spPr>
        <p:txBody>
          <a:bodyPr/>
          <a:lstStyle/>
          <a:p>
            <a:pPr algn="ctr"/>
            <a:r>
              <a:rPr lang="is-IS" dirty="0"/>
              <a:t>10</a:t>
            </a:r>
          </a:p>
          <a:p>
            <a:pPr algn="ctr"/>
            <a:r>
              <a:rPr lang="is-IS" dirty="0"/>
              <a:t>15</a:t>
            </a:r>
          </a:p>
          <a:p>
            <a:pPr algn="ctr"/>
            <a:r>
              <a:rPr lang="is-IS" dirty="0"/>
              <a:t>20</a:t>
            </a:r>
          </a:p>
          <a:p>
            <a:pPr algn="ctr"/>
            <a:r>
              <a:rPr lang="is-IS" dirty="0"/>
              <a:t>25</a:t>
            </a:r>
          </a:p>
          <a:p>
            <a:pPr algn="ctr"/>
            <a:r>
              <a:rPr lang="is-IS" dirty="0"/>
              <a:t>30</a:t>
            </a:r>
          </a:p>
          <a:p>
            <a:pPr algn="ctr"/>
            <a:r>
              <a:rPr lang="is-IS" dirty="0"/>
              <a:t>35</a:t>
            </a:r>
          </a:p>
          <a:p>
            <a:pPr algn="ctr"/>
            <a:r>
              <a:rPr lang="is-IS" dirty="0" smtClean="0"/>
              <a:t>...</a:t>
            </a:r>
            <a:endParaRPr lang="is-IS" dirty="0"/>
          </a:p>
          <a:p>
            <a:pPr algn="ctr"/>
            <a:r>
              <a:rPr lang="is-IS" dirty="0" smtClean="0"/>
              <a:t>80</a:t>
            </a:r>
            <a:endParaRPr lang="is-IS" dirty="0"/>
          </a:p>
        </p:txBody>
      </p:sp>
      <p:sp>
        <p:nvSpPr>
          <p:cNvPr id="8" name="TextBox 7"/>
          <p:cNvSpPr txBox="1"/>
          <p:nvPr/>
        </p:nvSpPr>
        <p:spPr>
          <a:xfrm>
            <a:off x="290731" y="323557"/>
            <a:ext cx="88459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How to shorten the </a:t>
            </a:r>
            <a:r>
              <a:rPr lang="en-US" sz="4400" smtClean="0"/>
              <a:t>Locking Distance?</a:t>
            </a:r>
            <a:endParaRPr lang="en-US" sz="44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290731" y="1253498"/>
            <a:ext cx="5726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Make the option  </a:t>
            </a:r>
            <a:r>
              <a:rPr lang="en-US" sz="2400" dirty="0"/>
              <a:t>every 5 </a:t>
            </a:r>
            <a:r>
              <a:rPr lang="en-US" sz="2400" dirty="0" smtClean="0"/>
              <a:t>cm instead of 1 cm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290731" y="1970112"/>
            <a:ext cx="4936066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95E99"/>
                </a:solidFill>
                <a:latin typeface="Monaco" charset="0"/>
              </a:rPr>
              <a:t>for</a:t>
            </a:r>
            <a:r>
              <a:rPr lang="en-US" sz="1400" dirty="0">
                <a:latin typeface="Monaco" charset="0"/>
              </a:rPr>
              <a:t> distance </a:t>
            </a:r>
            <a:r>
              <a:rPr lang="en-US" sz="1400" dirty="0">
                <a:solidFill>
                  <a:srgbClr val="295E99"/>
                </a:solidFill>
                <a:latin typeface="Monaco" charset="0"/>
              </a:rPr>
              <a:t>in</a:t>
            </a:r>
            <a:r>
              <a:rPr lang="en-US" sz="1400" dirty="0">
                <a:latin typeface="Monaco" charset="0"/>
              </a:rPr>
              <a:t> DISTANCE_MINIMUM...DISTANCE_MAXIMUM {</a:t>
            </a:r>
          </a:p>
          <a:p>
            <a:r>
              <a:rPr lang="en-US" sz="1400" dirty="0">
                <a:latin typeface="Monaco" charset="0"/>
              </a:rPr>
              <a:t>    </a:t>
            </a:r>
            <a:r>
              <a:rPr lang="en-US" sz="1400" dirty="0">
                <a:solidFill>
                  <a:srgbClr val="295E99"/>
                </a:solidFill>
                <a:latin typeface="Monaco" charset="0"/>
              </a:rPr>
              <a:t>let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 err="1">
                <a:latin typeface="Monaco" charset="0"/>
              </a:rPr>
              <a:t>distanceMenuItem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>
                <a:solidFill>
                  <a:srgbClr val="D97100"/>
                </a:solidFill>
                <a:latin typeface="Monaco" charset="0"/>
              </a:rPr>
              <a:t>=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 err="1">
                <a:latin typeface="Monaco" charset="0"/>
              </a:rPr>
              <a:t>NSMenuItem</a:t>
            </a:r>
            <a:r>
              <a:rPr lang="en-US" sz="1400" dirty="0">
                <a:latin typeface="Monaco" charset="0"/>
              </a:rPr>
              <a:t>(</a:t>
            </a:r>
            <a:r>
              <a:rPr lang="en-US" sz="1400" dirty="0">
                <a:solidFill>
                  <a:srgbClr val="F98D00"/>
                </a:solidFill>
                <a:latin typeface="Monaco" charset="0"/>
              </a:rPr>
              <a:t>title</a:t>
            </a:r>
            <a:r>
              <a:rPr lang="en-US" sz="1400" dirty="0">
                <a:latin typeface="Monaco" charset="0"/>
              </a:rPr>
              <a:t>: String(distance), </a:t>
            </a:r>
            <a:r>
              <a:rPr lang="en-US" sz="1400" dirty="0">
                <a:solidFill>
                  <a:srgbClr val="F98D00"/>
                </a:solidFill>
                <a:latin typeface="Monaco" charset="0"/>
              </a:rPr>
              <a:t>action</a:t>
            </a:r>
            <a:r>
              <a:rPr lang="en-US" sz="1400" dirty="0">
                <a:latin typeface="Monaco" charset="0"/>
              </a:rPr>
              <a:t>: </a:t>
            </a:r>
            <a:r>
              <a:rPr lang="en-US" sz="1400" dirty="0">
                <a:solidFill>
                  <a:srgbClr val="B51700"/>
                </a:solidFill>
                <a:latin typeface="Monaco" charset="0"/>
              </a:rPr>
              <a:t>#</a:t>
            </a:r>
            <a:r>
              <a:rPr lang="en-US" sz="1400" dirty="0">
                <a:latin typeface="Monaco" charset="0"/>
              </a:rPr>
              <a:t>selector(</a:t>
            </a:r>
            <a:r>
              <a:rPr lang="en-US" sz="1400" dirty="0" err="1">
                <a:latin typeface="Monaco" charset="0"/>
              </a:rPr>
              <a:t>distanceMenuItemClicked</a:t>
            </a:r>
            <a:r>
              <a:rPr lang="en-US" sz="1400" dirty="0">
                <a:latin typeface="Monaco" charset="0"/>
              </a:rPr>
              <a:t>), </a:t>
            </a:r>
            <a:r>
              <a:rPr lang="en-US" sz="1400" dirty="0" err="1">
                <a:solidFill>
                  <a:srgbClr val="F98D00"/>
                </a:solidFill>
                <a:latin typeface="Monaco" charset="0"/>
              </a:rPr>
              <a:t>keyEquivalent</a:t>
            </a:r>
            <a:r>
              <a:rPr lang="en-US" sz="1400" dirty="0">
                <a:latin typeface="Monaco" charset="0"/>
              </a:rPr>
              <a:t>: </a:t>
            </a:r>
            <a:r>
              <a:rPr lang="en-US" sz="1400" dirty="0">
                <a:solidFill>
                  <a:srgbClr val="5EA702"/>
                </a:solidFill>
                <a:latin typeface="Monaco" charset="0"/>
              </a:rPr>
              <a:t>""</a:t>
            </a:r>
            <a:r>
              <a:rPr lang="en-US" sz="1400" dirty="0">
                <a:latin typeface="Monaco" charset="0"/>
              </a:rPr>
              <a:t>)</a:t>
            </a:r>
          </a:p>
          <a:p>
            <a:r>
              <a:rPr lang="en-US" sz="1400" dirty="0">
                <a:latin typeface="Monaco" charset="0"/>
              </a:rPr>
              <a:t>    </a:t>
            </a:r>
            <a:r>
              <a:rPr lang="en-US" sz="1400" dirty="0" err="1">
                <a:latin typeface="Monaco" charset="0"/>
              </a:rPr>
              <a:t>distanceMenuItem.target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>
                <a:solidFill>
                  <a:srgbClr val="D97100"/>
                </a:solidFill>
                <a:latin typeface="Monaco" charset="0"/>
              </a:rPr>
              <a:t>=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>
                <a:solidFill>
                  <a:srgbClr val="295E99"/>
                </a:solidFill>
                <a:latin typeface="Monaco" charset="0"/>
              </a:rPr>
              <a:t>self</a:t>
            </a:r>
            <a:endParaRPr lang="en-US" sz="1400" dirty="0">
              <a:latin typeface="Monaco" charset="0"/>
            </a:endParaRPr>
          </a:p>
          <a:p>
            <a:r>
              <a:rPr lang="en-US" sz="1400" dirty="0">
                <a:latin typeface="Monaco" charset="0"/>
              </a:rPr>
              <a:t>    </a:t>
            </a:r>
          </a:p>
          <a:p>
            <a:r>
              <a:rPr lang="en-US" sz="1400" dirty="0">
                <a:latin typeface="Monaco" charset="0"/>
              </a:rPr>
              <a:t>    </a:t>
            </a:r>
            <a:r>
              <a:rPr lang="en-US" sz="1400" dirty="0">
                <a:solidFill>
                  <a:srgbClr val="295E99"/>
                </a:solidFill>
                <a:latin typeface="Monaco" charset="0"/>
              </a:rPr>
              <a:t>if</a:t>
            </a:r>
            <a:r>
              <a:rPr lang="en-US" sz="1400" dirty="0">
                <a:latin typeface="Monaco" charset="0"/>
              </a:rPr>
              <a:t> distance </a:t>
            </a:r>
            <a:r>
              <a:rPr lang="en-US" sz="1400" dirty="0">
                <a:solidFill>
                  <a:srgbClr val="D97100"/>
                </a:solidFill>
                <a:latin typeface="Monaco" charset="0"/>
              </a:rPr>
              <a:t>==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 err="1">
                <a:latin typeface="Monaco" charset="0"/>
              </a:rPr>
              <a:t>currentLockingDistance</a:t>
            </a:r>
            <a:r>
              <a:rPr lang="en-US" sz="1400" dirty="0">
                <a:latin typeface="Monaco" charset="0"/>
              </a:rPr>
              <a:t>{</a:t>
            </a:r>
          </a:p>
          <a:p>
            <a:r>
              <a:rPr lang="en-US" sz="1400" dirty="0">
                <a:latin typeface="Monaco" charset="0"/>
              </a:rPr>
              <a:t>        </a:t>
            </a:r>
            <a:r>
              <a:rPr lang="en-US" sz="1400" dirty="0" err="1">
                <a:latin typeface="Monaco" charset="0"/>
              </a:rPr>
              <a:t>distanceMenuItem.state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>
                <a:solidFill>
                  <a:srgbClr val="D97100"/>
                </a:solidFill>
                <a:latin typeface="Monaco" charset="0"/>
              </a:rPr>
              <a:t>=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 err="1">
                <a:latin typeface="Monaco" charset="0"/>
              </a:rPr>
              <a:t>NSOnState</a:t>
            </a:r>
            <a:endParaRPr lang="en-US" sz="1400" dirty="0">
              <a:latin typeface="Monaco" charset="0"/>
            </a:endParaRPr>
          </a:p>
          <a:p>
            <a:r>
              <a:rPr lang="en-US" sz="1400" dirty="0">
                <a:latin typeface="Monaco" charset="0"/>
              </a:rPr>
              <a:t>    }</a:t>
            </a:r>
          </a:p>
          <a:p>
            <a:r>
              <a:rPr lang="en-US" sz="1400" dirty="0">
                <a:latin typeface="Monaco" charset="0"/>
              </a:rPr>
              <a:t>    </a:t>
            </a:r>
            <a:r>
              <a:rPr lang="en-US" sz="1400" dirty="0" err="1">
                <a:latin typeface="Monaco" charset="0"/>
              </a:rPr>
              <a:t>distanceMenu.addItem</a:t>
            </a:r>
            <a:r>
              <a:rPr lang="en-US" sz="1400" dirty="0">
                <a:latin typeface="Monaco" charset="0"/>
              </a:rPr>
              <a:t>(</a:t>
            </a:r>
            <a:r>
              <a:rPr lang="en-US" sz="1400" dirty="0" err="1">
                <a:latin typeface="Monaco" charset="0"/>
              </a:rPr>
              <a:t>distanceMenuItem</a:t>
            </a:r>
            <a:r>
              <a:rPr lang="en-US" sz="1400" dirty="0">
                <a:latin typeface="Monaco" charset="0"/>
              </a:rPr>
              <a:t>)</a:t>
            </a:r>
          </a:p>
          <a:p>
            <a:r>
              <a:rPr lang="en-US" sz="1400" dirty="0" smtClean="0">
                <a:latin typeface="Monaco" charset="0"/>
              </a:rPr>
              <a:t>}</a:t>
            </a:r>
            <a:endParaRPr lang="en-US" sz="1400" dirty="0">
              <a:latin typeface="Monaco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77543" y="1939366"/>
            <a:ext cx="6096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err="1">
                <a:solidFill>
                  <a:srgbClr val="295E99"/>
                </a:solidFill>
                <a:latin typeface="Monaco" charset="0"/>
              </a:rPr>
              <a:t>var</a:t>
            </a:r>
            <a:r>
              <a:rPr lang="en-US" sz="1400" dirty="0">
                <a:latin typeface="Monaco" charset="0"/>
              </a:rPr>
              <a:t> option </a:t>
            </a:r>
            <a:r>
              <a:rPr lang="en-US" sz="1400" dirty="0">
                <a:solidFill>
                  <a:srgbClr val="D97100"/>
                </a:solidFill>
                <a:latin typeface="Monaco" charset="0"/>
              </a:rPr>
              <a:t>=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>
                <a:solidFill>
                  <a:srgbClr val="0329D8"/>
                </a:solidFill>
                <a:latin typeface="Monaco" charset="0"/>
              </a:rPr>
              <a:t>5</a:t>
            </a:r>
            <a:endParaRPr lang="en-US" sz="1400" dirty="0">
              <a:latin typeface="Monaco" charset="0"/>
            </a:endParaRPr>
          </a:p>
          <a:p>
            <a:r>
              <a:rPr lang="en-US" sz="1400" dirty="0">
                <a:solidFill>
                  <a:srgbClr val="295E99"/>
                </a:solidFill>
                <a:latin typeface="Monaco" charset="0"/>
              </a:rPr>
              <a:t>let</a:t>
            </a:r>
            <a:r>
              <a:rPr lang="en-US" sz="1400" dirty="0">
                <a:latin typeface="Monaco" charset="0"/>
              </a:rPr>
              <a:t> DISTANCE_MINIMUM </a:t>
            </a:r>
            <a:r>
              <a:rPr lang="en-US" sz="1400" dirty="0">
                <a:solidFill>
                  <a:srgbClr val="D97100"/>
                </a:solidFill>
                <a:latin typeface="Monaco" charset="0"/>
              </a:rPr>
              <a:t>=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>
                <a:solidFill>
                  <a:srgbClr val="0329D8"/>
                </a:solidFill>
                <a:latin typeface="Monaco" charset="0"/>
              </a:rPr>
              <a:t>10</a:t>
            </a:r>
            <a:endParaRPr lang="en-US" sz="1400" dirty="0">
              <a:latin typeface="Monaco" charset="0"/>
            </a:endParaRPr>
          </a:p>
          <a:p>
            <a:r>
              <a:rPr lang="en-US" sz="1400" dirty="0">
                <a:solidFill>
                  <a:srgbClr val="295E99"/>
                </a:solidFill>
                <a:latin typeface="Monaco" charset="0"/>
              </a:rPr>
              <a:t>let</a:t>
            </a:r>
            <a:r>
              <a:rPr lang="en-US" sz="1400" dirty="0">
                <a:latin typeface="Monaco" charset="0"/>
              </a:rPr>
              <a:t> DISTANCE_MAXIMUM </a:t>
            </a:r>
            <a:r>
              <a:rPr lang="en-US" sz="1400" dirty="0">
                <a:solidFill>
                  <a:srgbClr val="D97100"/>
                </a:solidFill>
                <a:latin typeface="Monaco" charset="0"/>
              </a:rPr>
              <a:t>=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>
                <a:solidFill>
                  <a:srgbClr val="0329D8"/>
                </a:solidFill>
                <a:latin typeface="Monaco" charset="0"/>
              </a:rPr>
              <a:t>80</a:t>
            </a:r>
            <a:endParaRPr lang="en-US" sz="1400" dirty="0">
              <a:latin typeface="Monaco" charset="0"/>
            </a:endParaRPr>
          </a:p>
          <a:p>
            <a:r>
              <a:rPr lang="en-US" sz="1400" dirty="0">
                <a:latin typeface="Monaco" charset="0"/>
              </a:rPr>
              <a:t/>
            </a:r>
            <a:br>
              <a:rPr lang="en-US" sz="1400" dirty="0">
                <a:latin typeface="Monaco" charset="0"/>
              </a:rPr>
            </a:br>
            <a:endParaRPr lang="en-US" sz="1400" dirty="0">
              <a:latin typeface="Monaco" charset="0"/>
            </a:endParaRPr>
          </a:p>
          <a:p>
            <a:r>
              <a:rPr lang="en-US" sz="1400" dirty="0">
                <a:solidFill>
                  <a:srgbClr val="295E99"/>
                </a:solidFill>
                <a:latin typeface="Monaco" charset="0"/>
              </a:rPr>
              <a:t>for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 err="1">
                <a:latin typeface="Monaco" charset="0"/>
              </a:rPr>
              <a:t>i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>
                <a:solidFill>
                  <a:srgbClr val="295E99"/>
                </a:solidFill>
                <a:latin typeface="Monaco" charset="0"/>
              </a:rPr>
              <a:t>in</a:t>
            </a:r>
            <a:r>
              <a:rPr lang="en-US" sz="1400" dirty="0">
                <a:latin typeface="Monaco" charset="0"/>
              </a:rPr>
              <a:t> DISTANCE_MINIMUM...DISTANCE_MAXIMUM {</a:t>
            </a:r>
          </a:p>
          <a:p>
            <a:r>
              <a:rPr lang="en-US" sz="1400" dirty="0">
                <a:latin typeface="Monaco" charset="0"/>
              </a:rPr>
              <a:t>    </a:t>
            </a:r>
            <a:r>
              <a:rPr lang="en-US" sz="1400" dirty="0">
                <a:solidFill>
                  <a:srgbClr val="295E99"/>
                </a:solidFill>
                <a:latin typeface="Monaco" charset="0"/>
              </a:rPr>
              <a:t>if</a:t>
            </a:r>
            <a:r>
              <a:rPr lang="en-US" sz="1400" dirty="0">
                <a:latin typeface="Monaco" charset="0"/>
              </a:rPr>
              <a:t> option </a:t>
            </a:r>
            <a:r>
              <a:rPr lang="en-US" sz="1400" dirty="0">
                <a:solidFill>
                  <a:srgbClr val="D97100"/>
                </a:solidFill>
                <a:latin typeface="Monaco" charset="0"/>
              </a:rPr>
              <a:t>&gt;=</a:t>
            </a:r>
            <a:r>
              <a:rPr lang="en-US" sz="1400" dirty="0">
                <a:latin typeface="Monaco" charset="0"/>
              </a:rPr>
              <a:t> DISTANCE_MAXIMUM {</a:t>
            </a:r>
          </a:p>
          <a:p>
            <a:r>
              <a:rPr lang="en-US" sz="1400" dirty="0">
                <a:latin typeface="Monaco" charset="0"/>
              </a:rPr>
              <a:t>        </a:t>
            </a:r>
            <a:r>
              <a:rPr lang="en-US" sz="1400" dirty="0">
                <a:solidFill>
                  <a:srgbClr val="295E99"/>
                </a:solidFill>
                <a:latin typeface="Monaco" charset="0"/>
              </a:rPr>
              <a:t>break</a:t>
            </a:r>
            <a:endParaRPr lang="en-US" sz="1400" dirty="0">
              <a:latin typeface="Monaco" charset="0"/>
            </a:endParaRPr>
          </a:p>
          <a:p>
            <a:r>
              <a:rPr lang="en-US" sz="1400" dirty="0">
                <a:latin typeface="Monaco" charset="0"/>
              </a:rPr>
              <a:t>    } </a:t>
            </a:r>
            <a:r>
              <a:rPr lang="en-US" sz="1400" dirty="0">
                <a:solidFill>
                  <a:srgbClr val="295E99"/>
                </a:solidFill>
                <a:latin typeface="Monaco" charset="0"/>
              </a:rPr>
              <a:t>else</a:t>
            </a:r>
            <a:r>
              <a:rPr lang="en-US" sz="1400" dirty="0">
                <a:latin typeface="Monaco" charset="0"/>
              </a:rPr>
              <a:t> {</a:t>
            </a:r>
          </a:p>
          <a:p>
            <a:r>
              <a:rPr lang="en-US" sz="1400" dirty="0">
                <a:latin typeface="Monaco" charset="0"/>
              </a:rPr>
              <a:t>        option </a:t>
            </a:r>
            <a:r>
              <a:rPr lang="en-US" sz="1400" dirty="0">
                <a:solidFill>
                  <a:srgbClr val="D97100"/>
                </a:solidFill>
                <a:latin typeface="Monaco" charset="0"/>
              </a:rPr>
              <a:t>+=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>
                <a:solidFill>
                  <a:srgbClr val="0329D8"/>
                </a:solidFill>
                <a:latin typeface="Monaco" charset="0"/>
              </a:rPr>
              <a:t>5</a:t>
            </a:r>
            <a:endParaRPr lang="en-US" sz="1400" dirty="0">
              <a:latin typeface="Monaco" charset="0"/>
            </a:endParaRPr>
          </a:p>
          <a:p>
            <a:r>
              <a:rPr lang="en-US" sz="1400" dirty="0">
                <a:latin typeface="Monaco" charset="0"/>
              </a:rPr>
              <a:t>    }</a:t>
            </a:r>
          </a:p>
          <a:p>
            <a:r>
              <a:rPr lang="en-US" sz="1400" dirty="0">
                <a:latin typeface="Monaco" charset="0"/>
              </a:rPr>
              <a:t>    print(option)</a:t>
            </a:r>
          </a:p>
          <a:p>
            <a:r>
              <a:rPr lang="en-US" sz="1400" dirty="0">
                <a:latin typeface="Monaco" charset="0"/>
              </a:rPr>
              <a:t>}</a:t>
            </a:r>
            <a:endParaRPr lang="en-US" sz="1400" dirty="0">
              <a:effectLst/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18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31" y="1715163"/>
            <a:ext cx="5848812" cy="28380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29</a:t>
            </a:fld>
            <a:endParaRPr lang="en-SG"/>
          </a:p>
        </p:txBody>
      </p:sp>
      <p:sp>
        <p:nvSpPr>
          <p:cNvPr id="7" name="Rectangle 6"/>
          <p:cNvSpPr/>
          <p:nvPr/>
        </p:nvSpPr>
        <p:spPr>
          <a:xfrm>
            <a:off x="365006" y="4553226"/>
            <a:ext cx="6959922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295E99"/>
                </a:solidFill>
                <a:latin typeface="Monaco" charset="0"/>
              </a:rPr>
              <a:t>for</a:t>
            </a:r>
            <a:r>
              <a:rPr lang="en-US" sz="1100" dirty="0" smtClean="0">
                <a:latin typeface="Monaco" charset="0"/>
              </a:rPr>
              <a:t> </a:t>
            </a:r>
            <a:r>
              <a:rPr lang="en-US" sz="1100" dirty="0">
                <a:latin typeface="Monaco" charset="0"/>
              </a:rPr>
              <a:t>distance </a:t>
            </a:r>
            <a:r>
              <a:rPr lang="en-US" sz="1100" dirty="0">
                <a:solidFill>
                  <a:srgbClr val="295E99"/>
                </a:solidFill>
                <a:latin typeface="Monaco" charset="0"/>
              </a:rPr>
              <a:t>in</a:t>
            </a:r>
            <a:r>
              <a:rPr lang="en-US" sz="1100" dirty="0">
                <a:latin typeface="Monaco" charset="0"/>
              </a:rPr>
              <a:t> stride(</a:t>
            </a:r>
            <a:r>
              <a:rPr lang="en-US" sz="1100" dirty="0">
                <a:solidFill>
                  <a:srgbClr val="F98D00"/>
                </a:solidFill>
                <a:latin typeface="Monaco" charset="0"/>
              </a:rPr>
              <a:t>from</a:t>
            </a:r>
            <a:r>
              <a:rPr lang="en-US" sz="1100" dirty="0">
                <a:latin typeface="Monaco" charset="0"/>
              </a:rPr>
              <a:t>: DISTANCE_MINIMUM, </a:t>
            </a:r>
            <a:r>
              <a:rPr lang="en-US" sz="1100" dirty="0">
                <a:solidFill>
                  <a:srgbClr val="F98D00"/>
                </a:solidFill>
                <a:latin typeface="Monaco" charset="0"/>
              </a:rPr>
              <a:t>through</a:t>
            </a:r>
            <a:r>
              <a:rPr lang="en-US" sz="1100" dirty="0">
                <a:latin typeface="Monaco" charset="0"/>
              </a:rPr>
              <a:t>: DISTANCE_MAXIMUM, </a:t>
            </a:r>
            <a:r>
              <a:rPr lang="en-US" sz="1100" dirty="0">
                <a:solidFill>
                  <a:srgbClr val="F98D00"/>
                </a:solidFill>
                <a:latin typeface="Monaco" charset="0"/>
              </a:rPr>
              <a:t>by</a:t>
            </a:r>
            <a:r>
              <a:rPr lang="en-US" sz="1100" dirty="0">
                <a:latin typeface="Monaco" charset="0"/>
              </a:rPr>
              <a:t>: </a:t>
            </a:r>
            <a:r>
              <a:rPr lang="en-US" sz="1100" dirty="0">
                <a:solidFill>
                  <a:srgbClr val="0329D8"/>
                </a:solidFill>
                <a:latin typeface="Monaco" charset="0"/>
              </a:rPr>
              <a:t>5</a:t>
            </a:r>
            <a:r>
              <a:rPr lang="en-US" sz="1100" dirty="0">
                <a:latin typeface="Monaco" charset="0"/>
              </a:rPr>
              <a:t>) {</a:t>
            </a:r>
          </a:p>
          <a:p>
            <a:r>
              <a:rPr lang="en-US" sz="1100" dirty="0">
                <a:latin typeface="Monaco" charset="0"/>
              </a:rPr>
              <a:t>    </a:t>
            </a:r>
            <a:r>
              <a:rPr lang="en-US" sz="1100" dirty="0">
                <a:solidFill>
                  <a:srgbClr val="295E99"/>
                </a:solidFill>
                <a:latin typeface="Monaco" charset="0"/>
              </a:rPr>
              <a:t>let</a:t>
            </a:r>
            <a:r>
              <a:rPr lang="en-US" sz="1100" dirty="0">
                <a:latin typeface="Monaco" charset="0"/>
              </a:rPr>
              <a:t> </a:t>
            </a:r>
            <a:r>
              <a:rPr lang="en-US" sz="1100" dirty="0" err="1">
                <a:latin typeface="Monaco" charset="0"/>
              </a:rPr>
              <a:t>distanceMenuItem</a:t>
            </a:r>
            <a:r>
              <a:rPr lang="en-US" sz="1100" dirty="0">
                <a:latin typeface="Monaco" charset="0"/>
              </a:rPr>
              <a:t> </a:t>
            </a:r>
            <a:r>
              <a:rPr lang="en-US" sz="1100" dirty="0">
                <a:solidFill>
                  <a:srgbClr val="D97100"/>
                </a:solidFill>
                <a:latin typeface="Monaco" charset="0"/>
              </a:rPr>
              <a:t>=</a:t>
            </a:r>
            <a:r>
              <a:rPr lang="en-US" sz="1100" dirty="0">
                <a:latin typeface="Monaco" charset="0"/>
              </a:rPr>
              <a:t> </a:t>
            </a:r>
            <a:r>
              <a:rPr lang="en-US" sz="1100" dirty="0" err="1">
                <a:latin typeface="Monaco" charset="0"/>
              </a:rPr>
              <a:t>NSMenuItem</a:t>
            </a:r>
            <a:r>
              <a:rPr lang="en-US" sz="1100" dirty="0">
                <a:latin typeface="Monaco" charset="0"/>
              </a:rPr>
              <a:t>(</a:t>
            </a:r>
            <a:r>
              <a:rPr lang="en-US" sz="1100" dirty="0">
                <a:solidFill>
                  <a:srgbClr val="F98D00"/>
                </a:solidFill>
                <a:latin typeface="Monaco" charset="0"/>
              </a:rPr>
              <a:t>title</a:t>
            </a:r>
            <a:r>
              <a:rPr lang="en-US" sz="1100" dirty="0">
                <a:latin typeface="Monaco" charset="0"/>
              </a:rPr>
              <a:t>: String(distance), </a:t>
            </a:r>
            <a:r>
              <a:rPr lang="en-US" sz="1100" dirty="0">
                <a:solidFill>
                  <a:srgbClr val="F98D00"/>
                </a:solidFill>
                <a:latin typeface="Monaco" charset="0"/>
              </a:rPr>
              <a:t>action</a:t>
            </a:r>
            <a:r>
              <a:rPr lang="en-US" sz="1100" dirty="0">
                <a:latin typeface="Monaco" charset="0"/>
              </a:rPr>
              <a:t>: </a:t>
            </a:r>
            <a:r>
              <a:rPr lang="en-US" sz="1100" dirty="0">
                <a:solidFill>
                  <a:srgbClr val="B51700"/>
                </a:solidFill>
                <a:latin typeface="Monaco" charset="0"/>
              </a:rPr>
              <a:t>#</a:t>
            </a:r>
            <a:r>
              <a:rPr lang="en-US" sz="1100" dirty="0">
                <a:latin typeface="Monaco" charset="0"/>
              </a:rPr>
              <a:t>selector(</a:t>
            </a:r>
            <a:r>
              <a:rPr lang="en-US" sz="1100" dirty="0" err="1">
                <a:latin typeface="Monaco" charset="0"/>
              </a:rPr>
              <a:t>distanceMenuItemClicked</a:t>
            </a:r>
            <a:r>
              <a:rPr lang="en-US" sz="1100" dirty="0">
                <a:latin typeface="Monaco" charset="0"/>
              </a:rPr>
              <a:t>), </a:t>
            </a:r>
            <a:r>
              <a:rPr lang="en-US" sz="1100" dirty="0" err="1">
                <a:solidFill>
                  <a:srgbClr val="F98D00"/>
                </a:solidFill>
                <a:latin typeface="Monaco" charset="0"/>
              </a:rPr>
              <a:t>keyEquivalent</a:t>
            </a:r>
            <a:r>
              <a:rPr lang="en-US" sz="1100" dirty="0">
                <a:latin typeface="Monaco" charset="0"/>
              </a:rPr>
              <a:t>: </a:t>
            </a:r>
            <a:r>
              <a:rPr lang="en-US" sz="1100" dirty="0">
                <a:solidFill>
                  <a:srgbClr val="5EA702"/>
                </a:solidFill>
                <a:latin typeface="Monaco" charset="0"/>
              </a:rPr>
              <a:t>""</a:t>
            </a:r>
            <a:r>
              <a:rPr lang="en-US" sz="1100" dirty="0">
                <a:latin typeface="Monaco" charset="0"/>
              </a:rPr>
              <a:t>)</a:t>
            </a:r>
          </a:p>
          <a:p>
            <a:r>
              <a:rPr lang="en-US" sz="1100" dirty="0">
                <a:latin typeface="Monaco" charset="0"/>
              </a:rPr>
              <a:t>    </a:t>
            </a:r>
            <a:r>
              <a:rPr lang="en-US" sz="1100" dirty="0" err="1">
                <a:latin typeface="Monaco" charset="0"/>
              </a:rPr>
              <a:t>distanceMenuItem.target</a:t>
            </a:r>
            <a:r>
              <a:rPr lang="en-US" sz="1100" dirty="0">
                <a:latin typeface="Monaco" charset="0"/>
              </a:rPr>
              <a:t> </a:t>
            </a:r>
            <a:r>
              <a:rPr lang="en-US" sz="1100" dirty="0">
                <a:solidFill>
                  <a:srgbClr val="D97100"/>
                </a:solidFill>
                <a:latin typeface="Monaco" charset="0"/>
              </a:rPr>
              <a:t>=</a:t>
            </a:r>
            <a:r>
              <a:rPr lang="en-US" sz="1100" dirty="0">
                <a:latin typeface="Monaco" charset="0"/>
              </a:rPr>
              <a:t> </a:t>
            </a:r>
            <a:r>
              <a:rPr lang="en-US" sz="1100" dirty="0">
                <a:solidFill>
                  <a:srgbClr val="295E99"/>
                </a:solidFill>
                <a:latin typeface="Monaco" charset="0"/>
              </a:rPr>
              <a:t>self</a:t>
            </a:r>
            <a:endParaRPr lang="en-US" sz="1100" dirty="0">
              <a:latin typeface="Monaco" charset="0"/>
            </a:endParaRPr>
          </a:p>
          <a:p>
            <a:r>
              <a:rPr lang="en-US" sz="1100" dirty="0">
                <a:latin typeface="Monaco" charset="0"/>
              </a:rPr>
              <a:t>    </a:t>
            </a:r>
          </a:p>
          <a:p>
            <a:r>
              <a:rPr lang="en-US" sz="1100" dirty="0">
                <a:latin typeface="Monaco" charset="0"/>
              </a:rPr>
              <a:t>    </a:t>
            </a:r>
            <a:r>
              <a:rPr lang="en-US" sz="1100" dirty="0">
                <a:solidFill>
                  <a:srgbClr val="295E99"/>
                </a:solidFill>
                <a:latin typeface="Monaco" charset="0"/>
              </a:rPr>
              <a:t>if</a:t>
            </a:r>
            <a:r>
              <a:rPr lang="en-US" sz="1100" dirty="0">
                <a:latin typeface="Monaco" charset="0"/>
              </a:rPr>
              <a:t> distance </a:t>
            </a:r>
            <a:r>
              <a:rPr lang="en-US" sz="1100" dirty="0">
                <a:solidFill>
                  <a:srgbClr val="D97100"/>
                </a:solidFill>
                <a:latin typeface="Monaco" charset="0"/>
              </a:rPr>
              <a:t>==</a:t>
            </a:r>
            <a:r>
              <a:rPr lang="en-US" sz="1100" dirty="0">
                <a:latin typeface="Monaco" charset="0"/>
              </a:rPr>
              <a:t> </a:t>
            </a:r>
            <a:r>
              <a:rPr lang="en-US" sz="1100" dirty="0" err="1">
                <a:latin typeface="Monaco" charset="0"/>
              </a:rPr>
              <a:t>currentLockingDistance</a:t>
            </a:r>
            <a:r>
              <a:rPr lang="en-US" sz="1100" dirty="0">
                <a:latin typeface="Monaco" charset="0"/>
              </a:rPr>
              <a:t>{</a:t>
            </a:r>
          </a:p>
          <a:p>
            <a:r>
              <a:rPr lang="en-US" sz="1100" dirty="0">
                <a:latin typeface="Monaco" charset="0"/>
              </a:rPr>
              <a:t>        </a:t>
            </a:r>
            <a:r>
              <a:rPr lang="en-US" sz="1100" dirty="0" err="1">
                <a:latin typeface="Monaco" charset="0"/>
              </a:rPr>
              <a:t>distanceMenuItem.state</a:t>
            </a:r>
            <a:r>
              <a:rPr lang="en-US" sz="1100" dirty="0">
                <a:latin typeface="Monaco" charset="0"/>
              </a:rPr>
              <a:t> </a:t>
            </a:r>
            <a:r>
              <a:rPr lang="en-US" sz="1100" dirty="0">
                <a:solidFill>
                  <a:srgbClr val="D97100"/>
                </a:solidFill>
                <a:latin typeface="Monaco" charset="0"/>
              </a:rPr>
              <a:t>=</a:t>
            </a:r>
            <a:r>
              <a:rPr lang="en-US" sz="1100" dirty="0">
                <a:latin typeface="Monaco" charset="0"/>
              </a:rPr>
              <a:t> </a:t>
            </a:r>
            <a:r>
              <a:rPr lang="en-US" sz="1100" dirty="0" err="1">
                <a:latin typeface="Monaco" charset="0"/>
              </a:rPr>
              <a:t>NSOnState</a:t>
            </a:r>
            <a:endParaRPr lang="en-US" sz="1100" dirty="0">
              <a:latin typeface="Monaco" charset="0"/>
            </a:endParaRPr>
          </a:p>
          <a:p>
            <a:r>
              <a:rPr lang="en-US" sz="1100" dirty="0">
                <a:latin typeface="Monaco" charset="0"/>
              </a:rPr>
              <a:t>    }</a:t>
            </a:r>
          </a:p>
          <a:p>
            <a:r>
              <a:rPr lang="en-US" sz="1100" dirty="0">
                <a:latin typeface="Monaco" charset="0"/>
              </a:rPr>
              <a:t>    </a:t>
            </a:r>
            <a:r>
              <a:rPr lang="en-US" sz="1100" dirty="0" err="1">
                <a:latin typeface="Monaco" charset="0"/>
              </a:rPr>
              <a:t>distanceMenu.addItem</a:t>
            </a:r>
            <a:r>
              <a:rPr lang="en-US" sz="1100" dirty="0">
                <a:latin typeface="Monaco" charset="0"/>
              </a:rPr>
              <a:t>(</a:t>
            </a:r>
            <a:r>
              <a:rPr lang="en-US" sz="1100" dirty="0" err="1">
                <a:latin typeface="Monaco" charset="0"/>
              </a:rPr>
              <a:t>distanceMenuItem</a:t>
            </a:r>
            <a:r>
              <a:rPr lang="en-US" sz="1100" dirty="0">
                <a:latin typeface="Monaco" charset="0"/>
              </a:rPr>
              <a:t>)</a:t>
            </a:r>
          </a:p>
          <a:p>
            <a:r>
              <a:rPr lang="en-US" sz="1100" dirty="0">
                <a:latin typeface="Monaco" charset="0"/>
              </a:rPr>
              <a:t>}</a:t>
            </a:r>
            <a:endParaRPr lang="en-US" sz="1100" dirty="0">
              <a:effectLst/>
              <a:latin typeface="Monaco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0731" y="323557"/>
            <a:ext cx="88459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How to shorten the Locking Distance?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0731" y="1253498"/>
            <a:ext cx="3588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 I do it more elegantly? 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269" y="0"/>
            <a:ext cx="2370981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617" y="1715163"/>
            <a:ext cx="3949700" cy="360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7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756" y="100804"/>
            <a:ext cx="10306295" cy="1325563"/>
          </a:xfrm>
        </p:spPr>
        <p:txBody>
          <a:bodyPr>
            <a:normAutofit/>
          </a:bodyPr>
          <a:lstStyle/>
          <a:p>
            <a:r>
              <a:rPr lang="en-US" sz="6000" dirty="0"/>
              <a:t>Trail of destruction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3</a:t>
            </a:fld>
            <a:endParaRPr lang="en-SG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960" y="3788748"/>
            <a:ext cx="6594922" cy="1596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36" y="1903666"/>
            <a:ext cx="2654300" cy="68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36" y="3332800"/>
            <a:ext cx="3327400" cy="157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008" y="1824872"/>
            <a:ext cx="4125946" cy="1097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718" y="1859642"/>
            <a:ext cx="2998177" cy="157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544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0731" y="323557"/>
            <a:ext cx="8351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How to prevent immediate locking?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0730" y="1092998"/>
            <a:ext cx="7997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Add a Locking Delay: 0, 1, 3, 5 seconds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290730" y="1756147"/>
            <a:ext cx="8605619" cy="1925995"/>
            <a:chOff x="290730" y="1756147"/>
            <a:chExt cx="8605619" cy="1925995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0849" y="1777142"/>
              <a:ext cx="5905500" cy="19050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3024490" y="2005217"/>
              <a:ext cx="9721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Out of distance</a:t>
              </a:r>
              <a:endParaRPr lang="en-US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07599" y="2591142"/>
              <a:ext cx="603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Time</a:t>
              </a:r>
              <a:endParaRPr 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208984" y="2906178"/>
              <a:ext cx="603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T1</a:t>
              </a:r>
              <a:endParaRPr lang="en-US" sz="12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0730" y="1756147"/>
              <a:ext cx="2318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Example: 3 seconds delay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95010" y="3014165"/>
              <a:ext cx="2318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Not going to lock</a:t>
              </a:r>
              <a:endParaRPr lang="en-US" sz="14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319848" y="2020949"/>
              <a:ext cx="9721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Within distance</a:t>
              </a:r>
              <a:endParaRPr lang="en-US" sz="14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307599" y="3454997"/>
            <a:ext cx="8645746" cy="1905000"/>
            <a:chOff x="2307599" y="3454997"/>
            <a:chExt cx="8645746" cy="190500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0849" y="3454997"/>
              <a:ext cx="5905500" cy="190500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6354223" y="4730492"/>
              <a:ext cx="45991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Current time </a:t>
              </a:r>
              <a:r>
                <a:rPr lang="mr-IN" sz="1400" dirty="0" smtClean="0"/>
                <a:t>–</a:t>
              </a:r>
              <a:r>
                <a:rPr lang="en-US" sz="1400" dirty="0" smtClean="0"/>
                <a:t> T1 &gt; 3 seconds ? </a:t>
              </a:r>
              <a:r>
                <a:rPr lang="en-US" sz="1400" b="1" dirty="0" smtClean="0">
                  <a:solidFill>
                    <a:srgbClr val="FF0000"/>
                  </a:solidFill>
                </a:rPr>
                <a:t>Lock !</a:t>
              </a:r>
              <a:endParaRPr 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307599" y="4268997"/>
              <a:ext cx="603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Time</a:t>
              </a:r>
              <a:endParaRPr lang="en-US" sz="12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024490" y="3707741"/>
              <a:ext cx="9721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Out of distance</a:t>
              </a:r>
              <a:endParaRPr lang="en-US" sz="14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208984" y="4637886"/>
              <a:ext cx="603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T1</a:t>
              </a:r>
              <a:endParaRPr lang="en-US" sz="1200" dirty="0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318769" y="5716019"/>
            <a:ext cx="7997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Question: How does the code work?</a:t>
            </a:r>
          </a:p>
        </p:txBody>
      </p:sp>
    </p:spTree>
    <p:extLst>
      <p:ext uri="{BB962C8B-B14F-4D97-AF65-F5344CB8AC3E}">
        <p14:creationId xmlns:p14="http://schemas.microsoft.com/office/powerpoint/2010/main" val="127889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31</a:t>
            </a:fld>
            <a:endParaRPr lang="en-SG"/>
          </a:p>
        </p:txBody>
      </p:sp>
      <p:sp>
        <p:nvSpPr>
          <p:cNvPr id="5" name="TextBox 4"/>
          <p:cNvSpPr txBox="1"/>
          <p:nvPr/>
        </p:nvSpPr>
        <p:spPr>
          <a:xfrm>
            <a:off x="290731" y="323557"/>
            <a:ext cx="46172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Show me the code!</a:t>
            </a:r>
          </a:p>
        </p:txBody>
      </p:sp>
      <p:sp>
        <p:nvSpPr>
          <p:cNvPr id="6" name="Rectangle 5"/>
          <p:cNvSpPr/>
          <p:nvPr/>
        </p:nvSpPr>
        <p:spPr>
          <a:xfrm>
            <a:off x="290731" y="1092998"/>
            <a:ext cx="7415916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295E99"/>
                </a:solidFill>
                <a:latin typeface="Monaco" charset="0"/>
              </a:rPr>
              <a:t>func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 err="1">
                <a:latin typeface="Monaco" charset="0"/>
              </a:rPr>
              <a:t>distanceReceived</a:t>
            </a:r>
            <a:r>
              <a:rPr lang="en-US" sz="1400" dirty="0">
                <a:latin typeface="Monaco" charset="0"/>
              </a:rPr>
              <a:t>(</a:t>
            </a:r>
            <a:r>
              <a:rPr lang="en-US" sz="1400" dirty="0">
                <a:solidFill>
                  <a:srgbClr val="F98D00"/>
                </a:solidFill>
                <a:latin typeface="Monaco" charset="0"/>
              </a:rPr>
              <a:t>distance</a:t>
            </a:r>
            <a:r>
              <a:rPr lang="en-US" sz="1400" dirty="0">
                <a:latin typeface="Monaco" charset="0"/>
              </a:rPr>
              <a:t>: </a:t>
            </a:r>
            <a:r>
              <a:rPr lang="en-US" sz="1400" dirty="0" err="1">
                <a:latin typeface="Monaco" charset="0"/>
              </a:rPr>
              <a:t>Int</a:t>
            </a:r>
            <a:r>
              <a:rPr lang="en-US" sz="1400" dirty="0">
                <a:latin typeface="Monaco" charset="0"/>
              </a:rPr>
              <a:t>){</a:t>
            </a:r>
          </a:p>
          <a:p>
            <a:r>
              <a:rPr lang="en-US" sz="1400" dirty="0">
                <a:latin typeface="Monaco" charset="0"/>
              </a:rPr>
              <a:t>    ...</a:t>
            </a:r>
          </a:p>
          <a:p>
            <a:r>
              <a:rPr lang="en-US" sz="1400" dirty="0">
                <a:latin typeface="Monaco" charset="0"/>
              </a:rPr>
              <a:t>    </a:t>
            </a:r>
            <a:r>
              <a:rPr lang="en-US" sz="1400" dirty="0">
                <a:solidFill>
                  <a:srgbClr val="295E99"/>
                </a:solidFill>
                <a:latin typeface="Monaco" charset="0"/>
              </a:rPr>
              <a:t>if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 err="1">
                <a:latin typeface="Monaco" charset="0"/>
              </a:rPr>
              <a:t>lockingMode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>
                <a:solidFill>
                  <a:srgbClr val="D97100"/>
                </a:solidFill>
                <a:latin typeface="Monaco" charset="0"/>
              </a:rPr>
              <a:t>&amp;&amp;</a:t>
            </a:r>
            <a:r>
              <a:rPr lang="en-US" sz="1400" dirty="0">
                <a:latin typeface="Monaco" charset="0"/>
              </a:rPr>
              <a:t> distance </a:t>
            </a:r>
            <a:r>
              <a:rPr lang="en-US" sz="1400" dirty="0">
                <a:solidFill>
                  <a:srgbClr val="D97100"/>
                </a:solidFill>
                <a:latin typeface="Monaco" charset="0"/>
              </a:rPr>
              <a:t>&gt;=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 err="1">
                <a:latin typeface="Monaco" charset="0"/>
              </a:rPr>
              <a:t>currentLockingDistance</a:t>
            </a:r>
            <a:r>
              <a:rPr lang="en-US" sz="1400" dirty="0">
                <a:latin typeface="Monaco" charset="0"/>
              </a:rPr>
              <a:t> {</a:t>
            </a:r>
          </a:p>
          <a:p>
            <a:r>
              <a:rPr lang="en-US" sz="1400" dirty="0">
                <a:latin typeface="Monaco" charset="0"/>
              </a:rPr>
              <a:t>        </a:t>
            </a:r>
            <a:r>
              <a:rPr lang="en-US" sz="1400" dirty="0">
                <a:solidFill>
                  <a:srgbClr val="295E99"/>
                </a:solidFill>
                <a:latin typeface="Monaco" charset="0"/>
              </a:rPr>
              <a:t>if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 err="1">
                <a:latin typeface="Monaco" charset="0"/>
              </a:rPr>
              <a:t>goingToLock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>
                <a:solidFill>
                  <a:srgbClr val="D97100"/>
                </a:solidFill>
                <a:latin typeface="Monaco" charset="0"/>
              </a:rPr>
              <a:t>==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>
                <a:solidFill>
                  <a:srgbClr val="295E99"/>
                </a:solidFill>
                <a:latin typeface="Monaco" charset="0"/>
              </a:rPr>
              <a:t>false</a:t>
            </a:r>
            <a:r>
              <a:rPr lang="en-US" sz="1400" dirty="0">
                <a:latin typeface="Monaco" charset="0"/>
              </a:rPr>
              <a:t> {</a:t>
            </a:r>
          </a:p>
          <a:p>
            <a:r>
              <a:rPr lang="en-US" sz="1400" dirty="0">
                <a:latin typeface="Monaco" charset="0"/>
              </a:rPr>
              <a:t>            </a:t>
            </a:r>
            <a:r>
              <a:rPr lang="en-US" sz="1400" dirty="0" err="1">
                <a:latin typeface="Monaco" charset="0"/>
              </a:rPr>
              <a:t>goingToLock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>
                <a:solidFill>
                  <a:srgbClr val="D97100"/>
                </a:solidFill>
                <a:latin typeface="Monaco" charset="0"/>
              </a:rPr>
              <a:t>=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>
                <a:solidFill>
                  <a:srgbClr val="295E99"/>
                </a:solidFill>
                <a:latin typeface="Monaco" charset="0"/>
              </a:rPr>
              <a:t>true</a:t>
            </a:r>
            <a:endParaRPr lang="en-US" sz="1400" dirty="0">
              <a:latin typeface="Monaco" charset="0"/>
            </a:endParaRPr>
          </a:p>
          <a:p>
            <a:r>
              <a:rPr lang="en-US" sz="1400" dirty="0">
                <a:latin typeface="Monaco" charset="0"/>
              </a:rPr>
              <a:t>            </a:t>
            </a:r>
            <a:r>
              <a:rPr lang="en-US" sz="1400" dirty="0" err="1">
                <a:latin typeface="Monaco" charset="0"/>
              </a:rPr>
              <a:t>startLockingWindow</a:t>
            </a:r>
            <a:r>
              <a:rPr lang="en-US" sz="1400" dirty="0">
                <a:latin typeface="Monaco" charset="0"/>
              </a:rPr>
              <a:t>(</a:t>
            </a:r>
            <a:r>
              <a:rPr lang="en-US" sz="1400" dirty="0">
                <a:solidFill>
                  <a:srgbClr val="F98D00"/>
                </a:solidFill>
                <a:latin typeface="Monaco" charset="0"/>
              </a:rPr>
              <a:t>start</a:t>
            </a:r>
            <a:r>
              <a:rPr lang="en-US" sz="1400" dirty="0">
                <a:latin typeface="Monaco" charset="0"/>
              </a:rPr>
              <a:t>: </a:t>
            </a:r>
            <a:r>
              <a:rPr lang="en-US" sz="1400" dirty="0">
                <a:solidFill>
                  <a:srgbClr val="295E99"/>
                </a:solidFill>
                <a:latin typeface="Monaco" charset="0"/>
              </a:rPr>
              <a:t>true</a:t>
            </a:r>
            <a:r>
              <a:rPr lang="en-US" sz="1400" dirty="0">
                <a:latin typeface="Monaco" charset="0"/>
              </a:rPr>
              <a:t>)</a:t>
            </a:r>
          </a:p>
          <a:p>
            <a:r>
              <a:rPr lang="en-US" sz="1400" dirty="0">
                <a:latin typeface="Monaco" charset="0"/>
              </a:rPr>
              <a:t>        } </a:t>
            </a:r>
            <a:r>
              <a:rPr lang="en-US" sz="1400" dirty="0">
                <a:solidFill>
                  <a:srgbClr val="295E99"/>
                </a:solidFill>
                <a:latin typeface="Monaco" charset="0"/>
              </a:rPr>
              <a:t>else</a:t>
            </a:r>
            <a:r>
              <a:rPr lang="en-US" sz="1400" dirty="0">
                <a:latin typeface="Monaco" charset="0"/>
              </a:rPr>
              <a:t> {</a:t>
            </a:r>
          </a:p>
          <a:p>
            <a:r>
              <a:rPr lang="en-US" sz="1400" dirty="0">
                <a:latin typeface="Monaco" charset="0"/>
              </a:rPr>
              <a:t>            </a:t>
            </a:r>
            <a:r>
              <a:rPr lang="en-US" sz="1400" dirty="0" err="1">
                <a:latin typeface="Monaco" charset="0"/>
              </a:rPr>
              <a:t>startLockingWindow</a:t>
            </a:r>
            <a:r>
              <a:rPr lang="en-US" sz="1400" dirty="0">
                <a:latin typeface="Monaco" charset="0"/>
              </a:rPr>
              <a:t>(</a:t>
            </a:r>
            <a:r>
              <a:rPr lang="en-US" sz="1400" dirty="0">
                <a:solidFill>
                  <a:srgbClr val="F98D00"/>
                </a:solidFill>
                <a:latin typeface="Monaco" charset="0"/>
              </a:rPr>
              <a:t>start</a:t>
            </a:r>
            <a:r>
              <a:rPr lang="en-US" sz="1400" dirty="0">
                <a:latin typeface="Monaco" charset="0"/>
              </a:rPr>
              <a:t>: </a:t>
            </a:r>
            <a:r>
              <a:rPr lang="en-US" sz="1400" dirty="0">
                <a:solidFill>
                  <a:srgbClr val="295E99"/>
                </a:solidFill>
                <a:latin typeface="Monaco" charset="0"/>
              </a:rPr>
              <a:t>false</a:t>
            </a:r>
            <a:r>
              <a:rPr lang="en-US" sz="1400" dirty="0">
                <a:latin typeface="Monaco" charset="0"/>
              </a:rPr>
              <a:t>)</a:t>
            </a:r>
          </a:p>
          <a:p>
            <a:r>
              <a:rPr lang="en-US" sz="1400" dirty="0">
                <a:latin typeface="Monaco" charset="0"/>
              </a:rPr>
              <a:t>        }</a:t>
            </a:r>
          </a:p>
          <a:p>
            <a:r>
              <a:rPr lang="en-US" sz="1400" dirty="0">
                <a:latin typeface="Monaco" charset="0"/>
              </a:rPr>
              <a:t>    } </a:t>
            </a:r>
            <a:r>
              <a:rPr lang="en-US" sz="1400" dirty="0">
                <a:solidFill>
                  <a:srgbClr val="295E99"/>
                </a:solidFill>
                <a:latin typeface="Monaco" charset="0"/>
              </a:rPr>
              <a:t>else</a:t>
            </a:r>
            <a:r>
              <a:rPr lang="en-US" sz="1400" dirty="0">
                <a:latin typeface="Monaco" charset="0"/>
              </a:rPr>
              <a:t> {</a:t>
            </a:r>
          </a:p>
          <a:p>
            <a:r>
              <a:rPr lang="en-US" sz="1400" dirty="0">
                <a:latin typeface="Monaco" charset="0"/>
              </a:rPr>
              <a:t>        </a:t>
            </a:r>
            <a:r>
              <a:rPr lang="en-US" sz="1400" dirty="0" err="1">
                <a:latin typeface="Monaco" charset="0"/>
              </a:rPr>
              <a:t>goingToLock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>
                <a:solidFill>
                  <a:srgbClr val="D97100"/>
                </a:solidFill>
                <a:latin typeface="Monaco" charset="0"/>
              </a:rPr>
              <a:t>=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>
                <a:solidFill>
                  <a:srgbClr val="295E99"/>
                </a:solidFill>
                <a:latin typeface="Monaco" charset="0"/>
              </a:rPr>
              <a:t>false</a:t>
            </a:r>
            <a:endParaRPr lang="en-US" sz="1400" dirty="0">
              <a:latin typeface="Monaco" charset="0"/>
            </a:endParaRPr>
          </a:p>
          <a:p>
            <a:r>
              <a:rPr lang="en-US" sz="1400" dirty="0">
                <a:latin typeface="Monaco" charset="0"/>
              </a:rPr>
              <a:t>    }</a:t>
            </a:r>
          </a:p>
          <a:p>
            <a:r>
              <a:rPr lang="en-US" sz="1400" dirty="0">
                <a:latin typeface="Monaco" charset="0"/>
              </a:rPr>
              <a:t>}</a:t>
            </a:r>
          </a:p>
          <a:p>
            <a:r>
              <a:rPr lang="en-US" sz="1400" dirty="0">
                <a:latin typeface="Monaco" charset="0"/>
              </a:rPr>
              <a:t/>
            </a:r>
            <a:br>
              <a:rPr lang="en-US" sz="1400" dirty="0">
                <a:latin typeface="Monaco" charset="0"/>
              </a:rPr>
            </a:br>
            <a:endParaRPr lang="en-US" sz="1400" dirty="0">
              <a:latin typeface="Monaco" charset="0"/>
            </a:endParaRPr>
          </a:p>
          <a:p>
            <a:r>
              <a:rPr lang="en-US" sz="1400" dirty="0" err="1">
                <a:solidFill>
                  <a:srgbClr val="295E99"/>
                </a:solidFill>
                <a:latin typeface="Monaco" charset="0"/>
              </a:rPr>
              <a:t>func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 err="1">
                <a:latin typeface="Monaco" charset="0"/>
              </a:rPr>
              <a:t>startLockingWindow</a:t>
            </a:r>
            <a:r>
              <a:rPr lang="en-US" sz="1400" dirty="0">
                <a:latin typeface="Monaco" charset="0"/>
              </a:rPr>
              <a:t>(</a:t>
            </a:r>
            <a:r>
              <a:rPr lang="en-US" sz="1400" dirty="0">
                <a:solidFill>
                  <a:srgbClr val="F98D00"/>
                </a:solidFill>
                <a:latin typeface="Monaco" charset="0"/>
              </a:rPr>
              <a:t>start</a:t>
            </a:r>
            <a:r>
              <a:rPr lang="en-US" sz="1400" dirty="0">
                <a:latin typeface="Monaco" charset="0"/>
              </a:rPr>
              <a:t>: Bool) {</a:t>
            </a:r>
          </a:p>
          <a:p>
            <a:r>
              <a:rPr lang="en-US" sz="1400" dirty="0">
                <a:latin typeface="Monaco" charset="0"/>
              </a:rPr>
              <a:t>    </a:t>
            </a:r>
            <a:r>
              <a:rPr lang="en-US" sz="1400" dirty="0">
                <a:solidFill>
                  <a:srgbClr val="295E99"/>
                </a:solidFill>
                <a:latin typeface="Monaco" charset="0"/>
              </a:rPr>
              <a:t>if</a:t>
            </a:r>
            <a:r>
              <a:rPr lang="en-US" sz="1400" dirty="0">
                <a:latin typeface="Monaco" charset="0"/>
              </a:rPr>
              <a:t> start {</a:t>
            </a:r>
          </a:p>
          <a:p>
            <a:r>
              <a:rPr lang="en-US" sz="1400" dirty="0">
                <a:latin typeface="Monaco" charset="0"/>
              </a:rPr>
              <a:t>        </a:t>
            </a:r>
            <a:r>
              <a:rPr lang="en-US" sz="1400" dirty="0" err="1">
                <a:latin typeface="Monaco" charset="0"/>
              </a:rPr>
              <a:t>launchLockWindow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>
                <a:solidFill>
                  <a:srgbClr val="D97100"/>
                </a:solidFill>
                <a:latin typeface="Monaco" charset="0"/>
              </a:rPr>
              <a:t>=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 err="1">
                <a:latin typeface="Monaco" charset="0"/>
              </a:rPr>
              <a:t>CFAbsoluteTimeGetCurrent</a:t>
            </a:r>
            <a:r>
              <a:rPr lang="en-US" sz="1400" dirty="0">
                <a:latin typeface="Monaco" charset="0"/>
              </a:rPr>
              <a:t>()</a:t>
            </a:r>
          </a:p>
          <a:p>
            <a:r>
              <a:rPr lang="en-US" sz="1400" dirty="0">
                <a:latin typeface="Monaco" charset="0"/>
              </a:rPr>
              <a:t>    } </a:t>
            </a:r>
            <a:r>
              <a:rPr lang="en-US" sz="1400" dirty="0">
                <a:solidFill>
                  <a:srgbClr val="295E99"/>
                </a:solidFill>
                <a:latin typeface="Monaco" charset="0"/>
              </a:rPr>
              <a:t>else</a:t>
            </a:r>
            <a:r>
              <a:rPr lang="en-US" sz="1400" dirty="0">
                <a:latin typeface="Monaco" charset="0"/>
              </a:rPr>
              <a:t> {</a:t>
            </a:r>
          </a:p>
          <a:p>
            <a:r>
              <a:rPr lang="en-US" sz="1400" dirty="0">
                <a:latin typeface="Monaco" charset="0"/>
              </a:rPr>
              <a:t>        </a:t>
            </a:r>
            <a:r>
              <a:rPr lang="en-US" sz="1400" dirty="0">
                <a:solidFill>
                  <a:srgbClr val="295E99"/>
                </a:solidFill>
                <a:latin typeface="Monaco" charset="0"/>
              </a:rPr>
              <a:t>let</a:t>
            </a:r>
            <a:r>
              <a:rPr lang="en-US" sz="1400" dirty="0">
                <a:latin typeface="Monaco" charset="0"/>
              </a:rPr>
              <a:t> elapsed </a:t>
            </a:r>
            <a:r>
              <a:rPr lang="en-US" sz="1400" dirty="0">
                <a:solidFill>
                  <a:srgbClr val="D97100"/>
                </a:solidFill>
                <a:latin typeface="Monaco" charset="0"/>
              </a:rPr>
              <a:t>=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 err="1">
                <a:latin typeface="Monaco" charset="0"/>
              </a:rPr>
              <a:t>CFAbsoluteTimeGetCurrent</a:t>
            </a:r>
            <a:r>
              <a:rPr lang="en-US" sz="1400" dirty="0">
                <a:latin typeface="Monaco" charset="0"/>
              </a:rPr>
              <a:t>() </a:t>
            </a:r>
            <a:r>
              <a:rPr lang="en-US" sz="1400" dirty="0">
                <a:solidFill>
                  <a:srgbClr val="D97100"/>
                </a:solidFill>
                <a:latin typeface="Monaco" charset="0"/>
              </a:rPr>
              <a:t>-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 err="1">
                <a:latin typeface="Monaco" charset="0"/>
              </a:rPr>
              <a:t>launchLockWindow</a:t>
            </a:r>
            <a:endParaRPr lang="en-US" sz="1400" dirty="0">
              <a:latin typeface="Monaco" charset="0"/>
            </a:endParaRPr>
          </a:p>
          <a:p>
            <a:r>
              <a:rPr lang="en-US" sz="1400" dirty="0">
                <a:latin typeface="Monaco" charset="0"/>
              </a:rPr>
              <a:t>        </a:t>
            </a:r>
            <a:r>
              <a:rPr lang="en-US" sz="1400" dirty="0">
                <a:solidFill>
                  <a:srgbClr val="295E99"/>
                </a:solidFill>
                <a:latin typeface="Monaco" charset="0"/>
              </a:rPr>
              <a:t>if</a:t>
            </a:r>
            <a:r>
              <a:rPr lang="en-US" sz="1400" dirty="0">
                <a:latin typeface="Monaco" charset="0"/>
              </a:rPr>
              <a:t> elapsed </a:t>
            </a:r>
            <a:r>
              <a:rPr lang="en-US" sz="1400" dirty="0">
                <a:solidFill>
                  <a:srgbClr val="D97100"/>
                </a:solidFill>
                <a:latin typeface="Monaco" charset="0"/>
              </a:rPr>
              <a:t>&gt;=</a:t>
            </a:r>
            <a:r>
              <a:rPr lang="en-US" sz="1400" dirty="0">
                <a:latin typeface="Monaco" charset="0"/>
              </a:rPr>
              <a:t> Double(</a:t>
            </a:r>
            <a:r>
              <a:rPr lang="en-US" sz="1400" dirty="0" err="1">
                <a:latin typeface="Monaco" charset="0"/>
              </a:rPr>
              <a:t>lockingTimeout</a:t>
            </a:r>
            <a:r>
              <a:rPr lang="en-US" sz="1400" dirty="0">
                <a:latin typeface="Monaco" charset="0"/>
              </a:rPr>
              <a:t>) {</a:t>
            </a:r>
          </a:p>
          <a:p>
            <a:r>
              <a:rPr lang="en-US" sz="1400" dirty="0">
                <a:latin typeface="Monaco" charset="0"/>
              </a:rPr>
              <a:t>            </a:t>
            </a:r>
            <a:r>
              <a:rPr lang="en-US" sz="1400" dirty="0" err="1">
                <a:latin typeface="Monaco" charset="0"/>
              </a:rPr>
              <a:t>locking.lockMachine</a:t>
            </a:r>
            <a:r>
              <a:rPr lang="en-US" sz="1400" dirty="0">
                <a:latin typeface="Monaco" charset="0"/>
              </a:rPr>
              <a:t>()</a:t>
            </a:r>
          </a:p>
          <a:p>
            <a:r>
              <a:rPr lang="en-US" sz="1400" dirty="0">
                <a:latin typeface="Monaco" charset="0"/>
              </a:rPr>
              <a:t>        }</a:t>
            </a:r>
          </a:p>
          <a:p>
            <a:r>
              <a:rPr lang="en-US" sz="1400" dirty="0">
                <a:latin typeface="Monaco" charset="0"/>
              </a:rPr>
              <a:t>    }</a:t>
            </a:r>
          </a:p>
          <a:p>
            <a:r>
              <a:rPr lang="en-US" sz="1400" dirty="0">
                <a:latin typeface="Monaco" charset="0"/>
              </a:rPr>
              <a:t>}</a:t>
            </a:r>
            <a:endParaRPr lang="en-US" sz="1400" dirty="0">
              <a:effectLst/>
              <a:latin typeface="Monaco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632" y="255125"/>
            <a:ext cx="3335313" cy="10129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055" y="1462850"/>
            <a:ext cx="3330890" cy="241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52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154" y="2474920"/>
            <a:ext cx="4682577" cy="1476602"/>
          </a:xfrm>
        </p:spPr>
        <p:txBody>
          <a:bodyPr>
            <a:normAutofit/>
          </a:bodyPr>
          <a:lstStyle/>
          <a:p>
            <a:r>
              <a:rPr lang="en-SG" u="sng" dirty="0"/>
              <a:t>Hackers always win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32</a:t>
            </a:fld>
            <a:endParaRPr lang="en-SG"/>
          </a:p>
        </p:txBody>
      </p:sp>
      <p:sp>
        <p:nvSpPr>
          <p:cNvPr id="5" name="TextBox 4"/>
          <p:cNvSpPr txBox="1"/>
          <p:nvPr/>
        </p:nvSpPr>
        <p:spPr>
          <a:xfrm>
            <a:off x="1189408" y="5431398"/>
            <a:ext cx="646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SG" sz="2800" dirty="0"/>
          </a:p>
        </p:txBody>
      </p:sp>
      <p:sp>
        <p:nvSpPr>
          <p:cNvPr id="6" name="Rectangle 5"/>
          <p:cNvSpPr/>
          <p:nvPr/>
        </p:nvSpPr>
        <p:spPr>
          <a:xfrm>
            <a:off x="3779154" y="3666511"/>
            <a:ext cx="45366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400" dirty="0"/>
              <a:t>No physical security -&gt; No security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002604" y="775720"/>
            <a:ext cx="8089789" cy="1529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G" sz="7200" dirty="0" smtClean="0"/>
              <a:t>Any        Questions</a:t>
            </a:r>
            <a:r>
              <a:rPr lang="en-SG" sz="7200" dirty="0"/>
              <a:t>?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379170" y="5773981"/>
            <a:ext cx="8298925" cy="683688"/>
          </a:xfrm>
        </p:spPr>
        <p:txBody>
          <a:bodyPr/>
          <a:lstStyle/>
          <a:p>
            <a:pPr marL="0" indent="0">
              <a:buNone/>
            </a:pPr>
            <a:r>
              <a:rPr lang="en-SG" dirty="0">
                <a:hlinkClick r:id="rId2"/>
              </a:rPr>
              <a:t>https://github.com/yeokm1/distance-machine-locker</a:t>
            </a:r>
            <a:endParaRPr lang="en-S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946" y="829115"/>
            <a:ext cx="1201656" cy="120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19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3675"/>
            <a:ext cx="10515600" cy="1325563"/>
          </a:xfrm>
        </p:spPr>
        <p:txBody>
          <a:bodyPr>
            <a:normAutofit/>
          </a:bodyPr>
          <a:lstStyle/>
          <a:p>
            <a:r>
              <a:rPr lang="en-SG" sz="6000" dirty="0"/>
              <a:t>Solution?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7850"/>
            <a:ext cx="10327644" cy="4351338"/>
          </a:xfrm>
        </p:spPr>
        <p:txBody>
          <a:bodyPr>
            <a:normAutofit/>
          </a:bodyPr>
          <a:lstStyle/>
          <a:p>
            <a:r>
              <a:rPr lang="en-SG" sz="4000" dirty="0"/>
              <a:t>Distance-measuring system</a:t>
            </a:r>
          </a:p>
          <a:p>
            <a:r>
              <a:rPr lang="en-SG" sz="4000" dirty="0"/>
              <a:t>Locks machine when I leave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6535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2577" y="2233399"/>
            <a:ext cx="3225783" cy="2080979"/>
          </a:xfrm>
        </p:spPr>
        <p:txBody>
          <a:bodyPr>
            <a:noAutofit/>
          </a:bodyPr>
          <a:lstStyle/>
          <a:p>
            <a:r>
              <a:rPr lang="en-US" sz="9600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5190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314" y="0"/>
            <a:ext cx="10196286" cy="1071789"/>
          </a:xfrm>
        </p:spPr>
        <p:txBody>
          <a:bodyPr>
            <a:normAutofit/>
          </a:bodyPr>
          <a:lstStyle/>
          <a:p>
            <a:r>
              <a:rPr lang="en-SG" sz="6000" dirty="0"/>
              <a:t>System overview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" y="2066697"/>
            <a:ext cx="2157165" cy="215716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6</a:t>
            </a:fld>
            <a:endParaRPr lang="en-S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92" y="2002062"/>
            <a:ext cx="3033486" cy="22751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9314" y="4389691"/>
            <a:ext cx="2168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Distance Sensor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82497" y="4385095"/>
            <a:ext cx="1774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Arduino Uno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736506" y="4385095"/>
            <a:ext cx="2444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Swift Desktop app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2533763" y="2863847"/>
            <a:ext cx="725714" cy="5515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6386278" y="2815315"/>
            <a:ext cx="1064383" cy="64860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544" y="2066697"/>
            <a:ext cx="4334647" cy="230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0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6000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SG" dirty="0"/>
              <a:t>Hardware Device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Swift App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Defensive strategies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 err="1"/>
              <a:t>Vina’s</a:t>
            </a:r>
            <a:r>
              <a:rPr lang="en-SG" dirty="0"/>
              <a:t> contribution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6856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2587" y="68783"/>
            <a:ext cx="5923722" cy="929975"/>
          </a:xfrm>
        </p:spPr>
        <p:txBody>
          <a:bodyPr>
            <a:normAutofit/>
          </a:bodyPr>
          <a:lstStyle/>
          <a:p>
            <a:r>
              <a:rPr lang="en-SG" sz="6000" dirty="0"/>
              <a:t>Hardware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8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89" y="1069895"/>
            <a:ext cx="4408289" cy="24729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003773" y="1069895"/>
            <a:ext cx="4557155" cy="25739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89" y="3685112"/>
            <a:ext cx="4408289" cy="30363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44"/>
          <a:stretch/>
        </p:blipFill>
        <p:spPr>
          <a:xfrm>
            <a:off x="6846309" y="3785485"/>
            <a:ext cx="4714619" cy="257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1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302" y="-11753"/>
            <a:ext cx="10364993" cy="1244205"/>
          </a:xfrm>
        </p:spPr>
        <p:txBody>
          <a:bodyPr>
            <a:normAutofit/>
          </a:bodyPr>
          <a:lstStyle/>
          <a:p>
            <a:r>
              <a:rPr lang="en-US" sz="6000" dirty="0"/>
              <a:t>Active IR distance sensor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5177291"/>
            <a:ext cx="10515600" cy="1680709"/>
          </a:xfrm>
        </p:spPr>
        <p:txBody>
          <a:bodyPr>
            <a:normAutofit/>
          </a:bodyPr>
          <a:lstStyle/>
          <a:p>
            <a:r>
              <a:rPr lang="en-US" sz="2400" dirty="0"/>
              <a:t>                         Active Infrared (IR) Distance Sensor</a:t>
            </a:r>
          </a:p>
          <a:p>
            <a:r>
              <a:rPr lang="en-US" sz="2400" dirty="0"/>
              <a:t>Effective range: 10 to 80cm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56" y="1847625"/>
            <a:ext cx="2456362" cy="2456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720" y="333465"/>
            <a:ext cx="3884451" cy="5688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257798" y="6538912"/>
            <a:ext cx="7064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Source: </a:t>
            </a:r>
            <a:r>
              <a:rPr lang="en-US" sz="1600" dirty="0">
                <a:hlinkClick r:id="rId5"/>
              </a:rPr>
              <a:t>http://education.rec.ri.cmu.edu/content/electronics/boe/ir_sensor/1.html</a:t>
            </a:r>
            <a:endParaRPr lang="en-US" sz="16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9</a:t>
            </a:fld>
            <a:endParaRPr lang="en-SG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44"/>
          <a:stretch/>
        </p:blipFill>
        <p:spPr>
          <a:xfrm>
            <a:off x="3250621" y="1954653"/>
            <a:ext cx="4308361" cy="23493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56" y="5231215"/>
            <a:ext cx="1606919" cy="32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7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1195</TotalTime>
  <Words>642</Words>
  <Application>Microsoft Macintosh PowerPoint</Application>
  <PresentationFormat>Widescreen</PresentationFormat>
  <Paragraphs>226</Paragraphs>
  <Slides>32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Calibri</vt:lpstr>
      <vt:lpstr>Calibri Light</vt:lpstr>
      <vt:lpstr>Mangal</vt:lpstr>
      <vt:lpstr>Monaco</vt:lpstr>
      <vt:lpstr>Arial</vt:lpstr>
      <vt:lpstr>Office Theme</vt:lpstr>
      <vt:lpstr>Distance Machine Locker</vt:lpstr>
      <vt:lpstr>Problem?</vt:lpstr>
      <vt:lpstr>Trail of destruction</vt:lpstr>
      <vt:lpstr>Solution?</vt:lpstr>
      <vt:lpstr>Demo</vt:lpstr>
      <vt:lpstr>System overview</vt:lpstr>
      <vt:lpstr>Agenda</vt:lpstr>
      <vt:lpstr>Hardware</vt:lpstr>
      <vt:lpstr>Active IR distance sensor</vt:lpstr>
      <vt:lpstr>Alternative sensor 1: Passive IR </vt:lpstr>
      <vt:lpstr>Alternative sensor 2:  Ultrasonic</vt:lpstr>
      <vt:lpstr>Putting them all together</vt:lpstr>
      <vt:lpstr>Arduino firmware</vt:lpstr>
      <vt:lpstr>Host App</vt:lpstr>
      <vt:lpstr>About the Menubar app </vt:lpstr>
      <vt:lpstr>About the app: Serial Port Communication</vt:lpstr>
      <vt:lpstr>About the app: Locking</vt:lpstr>
      <vt:lpstr>Potential Hacking and Defensive Strategies?</vt:lpstr>
      <vt:lpstr>Hack 1: Disconnecting device</vt:lpstr>
      <vt:lpstr>Hack 2: Tamper hardware to provide incorrect values</vt:lpstr>
      <vt:lpstr>Hack 3: Reprogramming with malicious firmware</vt:lpstr>
      <vt:lpstr>A possible “undetectable” hacking strategy</vt:lpstr>
      <vt:lpstr>Typical Arduino Programming</vt:lpstr>
      <vt:lpstr>Microcontroller programming the actual way</vt:lpstr>
      <vt:lpstr>What is an Arduino bootloader?</vt:lpstr>
      <vt:lpstr>Vina Rianti</vt:lpstr>
      <vt:lpstr>Key learnings</vt:lpstr>
      <vt:lpstr>PowerPoint Presentation</vt:lpstr>
      <vt:lpstr>PowerPoint Presentation</vt:lpstr>
      <vt:lpstr>PowerPoint Presentation</vt:lpstr>
      <vt:lpstr>PowerPoint Presentation</vt:lpstr>
      <vt:lpstr>Hackers always win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Distance Machine Locker</dc:title>
  <dc:creator>Yeo Kheng Meng</dc:creator>
  <cp:lastModifiedBy>Yeo Kheng Meng</cp:lastModifiedBy>
  <cp:revision>115</cp:revision>
  <dcterms:created xsi:type="dcterms:W3CDTF">2017-01-10T15:54:05Z</dcterms:created>
  <dcterms:modified xsi:type="dcterms:W3CDTF">2017-04-25T09:50:46Z</dcterms:modified>
</cp:coreProperties>
</file>